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60" r:id="rId3"/>
    <p:sldId id="259" r:id="rId4"/>
    <p:sldId id="258" r:id="rId5"/>
    <p:sldId id="262" r:id="rId6"/>
    <p:sldId id="257" r:id="rId7"/>
    <p:sldId id="263" r:id="rId8"/>
    <p:sldId id="264" r:id="rId9"/>
    <p:sldId id="265" r:id="rId10"/>
    <p:sldId id="266" r:id="rId11"/>
    <p:sldId id="267" r:id="rId12"/>
    <p:sldId id="268" r:id="rId13"/>
    <p:sldId id="261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n-NO" sz="2800" b="1" dirty="0" smtClean="0"/>
              <a:t>UngData</a:t>
            </a:r>
            <a:endParaRPr lang="nn-NO" sz="2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Ørsta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'Ark1'!$A$2:$A$7</c:f>
              <c:strCache>
                <c:ptCount val="6"/>
                <c:pt idx="0">
                  <c:v>Fornøgd med treffpunkt for ungdom</c:v>
                </c:pt>
                <c:pt idx="1">
                  <c:v>Ute med vener på fritida</c:v>
                </c:pt>
                <c:pt idx="2">
                  <c:v>Kjenner seg trygg ute om kvelden</c:v>
                </c:pt>
                <c:pt idx="3">
                  <c:v>Blir mobba</c:v>
                </c:pt>
                <c:pt idx="4">
                  <c:v>Einsame</c:v>
                </c:pt>
                <c:pt idx="5">
                  <c:v>Depressive tankar</c:v>
                </c:pt>
              </c:strCache>
            </c:strRef>
          </c:cat>
          <c:val>
            <c:numRef>
              <c:f>'Ark1'!$B$2:$B$7</c:f>
              <c:numCache>
                <c:formatCode>General</c:formatCode>
                <c:ptCount val="6"/>
                <c:pt idx="0">
                  <c:v>57</c:v>
                </c:pt>
                <c:pt idx="1">
                  <c:v>40</c:v>
                </c:pt>
                <c:pt idx="2">
                  <c:v>93</c:v>
                </c:pt>
                <c:pt idx="3">
                  <c:v>5</c:v>
                </c:pt>
                <c:pt idx="4">
                  <c:v>19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D3-4207-86D4-4C329B716FE3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Noreg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'Ark1'!$A$2:$A$7</c:f>
              <c:strCache>
                <c:ptCount val="6"/>
                <c:pt idx="0">
                  <c:v>Fornøgd med treffpunkt for ungdom</c:v>
                </c:pt>
                <c:pt idx="1">
                  <c:v>Ute med vener på fritida</c:v>
                </c:pt>
                <c:pt idx="2">
                  <c:v>Kjenner seg trygg ute om kvelden</c:v>
                </c:pt>
                <c:pt idx="3">
                  <c:v>Blir mobba</c:v>
                </c:pt>
                <c:pt idx="4">
                  <c:v>Einsame</c:v>
                </c:pt>
                <c:pt idx="5">
                  <c:v>Depressive tankar</c:v>
                </c:pt>
              </c:strCache>
            </c:strRef>
          </c:cat>
          <c:val>
            <c:numRef>
              <c:f>'Ark1'!$C$2:$C$7</c:f>
              <c:numCache>
                <c:formatCode>General</c:formatCode>
                <c:ptCount val="6"/>
                <c:pt idx="0">
                  <c:v>50</c:v>
                </c:pt>
                <c:pt idx="1">
                  <c:v>30</c:v>
                </c:pt>
                <c:pt idx="2">
                  <c:v>88</c:v>
                </c:pt>
                <c:pt idx="3">
                  <c:v>7</c:v>
                </c:pt>
                <c:pt idx="4">
                  <c:v>20</c:v>
                </c:pt>
                <c:pt idx="5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D3-4207-86D4-4C329B716FE3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Volda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'Ark1'!$A$2:$A$7</c:f>
              <c:strCache>
                <c:ptCount val="6"/>
                <c:pt idx="0">
                  <c:v>Fornøgd med treffpunkt for ungdom</c:v>
                </c:pt>
                <c:pt idx="1">
                  <c:v>Ute med vener på fritida</c:v>
                </c:pt>
                <c:pt idx="2">
                  <c:v>Kjenner seg trygg ute om kvelden</c:v>
                </c:pt>
                <c:pt idx="3">
                  <c:v>Blir mobba</c:v>
                </c:pt>
                <c:pt idx="4">
                  <c:v>Einsame</c:v>
                </c:pt>
                <c:pt idx="5">
                  <c:v>Depressive tankar</c:v>
                </c:pt>
              </c:strCache>
            </c:strRef>
          </c:cat>
          <c:val>
            <c:numRef>
              <c:f>'Ark1'!$D$2:$D$7</c:f>
              <c:numCache>
                <c:formatCode>General</c:formatCode>
                <c:ptCount val="6"/>
                <c:pt idx="0">
                  <c:v>35</c:v>
                </c:pt>
                <c:pt idx="1">
                  <c:v>22</c:v>
                </c:pt>
                <c:pt idx="2">
                  <c:v>81</c:v>
                </c:pt>
                <c:pt idx="3">
                  <c:v>10</c:v>
                </c:pt>
                <c:pt idx="4">
                  <c:v>23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D3-4207-86D4-4C329B716F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44616256"/>
        <c:axId val="244615600"/>
      </c:barChart>
      <c:catAx>
        <c:axId val="244616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244615600"/>
        <c:crosses val="autoZero"/>
        <c:auto val="1"/>
        <c:lblAlgn val="ctr"/>
        <c:lblOffset val="100"/>
        <c:noMultiLvlLbl val="0"/>
      </c:catAx>
      <c:valAx>
        <c:axId val="244615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24461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81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915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06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5871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72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34559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84356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03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133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0194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812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47F181-9ABF-408C-A031-1F6EDDAB8AA0}" type="datetimeFigureOut">
              <a:rPr lang="nb-NO" smtClean="0"/>
              <a:t>13.09.2018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D625411-E0D0-42DE-859F-B9A2DD970287}" type="slidenum">
              <a:rPr lang="nb-NO" smtClean="0"/>
              <a:t>‹#›</a:t>
            </a:fld>
            <a:endParaRPr lang="nb-NO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74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95257" cy="6857999"/>
          </a:xfrm>
          <a:prstGeom prst="rect">
            <a:avLst/>
          </a:prstGeom>
        </p:spPr>
      </p:pic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6332327" y="2438399"/>
            <a:ext cx="5543988" cy="2841171"/>
          </a:xfrm>
        </p:spPr>
        <p:txBody>
          <a:bodyPr>
            <a:normAutofit/>
          </a:bodyPr>
          <a:lstStyle/>
          <a:p>
            <a:pPr algn="ctr"/>
            <a:r>
              <a:rPr lang="nn-NO" sz="6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 i Volda</a:t>
            </a:r>
            <a:endParaRPr lang="nn-NO" sz="6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6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 anchor="t">
            <a:noAutofit/>
          </a:bodyPr>
          <a:lstStyle/>
          <a:p>
            <a:r>
              <a:rPr lang="nn-N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n-N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”I påvente av og parallelt med prosess i punkt 1, </a:t>
            </a:r>
            <a:r>
              <a:rPr lang="nn-N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 </a:t>
            </a:r>
            <a:r>
              <a:rPr lang="nn-N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starta førebels treffpunkt for unge i salongen.”</a:t>
            </a:r>
            <a:r>
              <a:rPr lang="nb-N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b-N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nn-N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94113"/>
            <a:ext cx="9285514" cy="4282849"/>
          </a:xfrm>
        </p:spPr>
        <p:txBody>
          <a:bodyPr>
            <a:normAutofit/>
          </a:bodyPr>
          <a:lstStyle/>
          <a:p>
            <a:pPr lvl="1"/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besøkande fyrste kvelden, gradvis færre og til slutt ingen besøkande</a:t>
            </a:r>
          </a:p>
          <a:p>
            <a:pPr lvl="1"/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 som kom hadde det kjekt,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 lokala innbyr dessverre ikkje til å kome attende</a:t>
            </a:r>
          </a:p>
          <a:p>
            <a:pPr lvl="1"/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Ungdomsrådet meiner at det å ha klubbkveldar på fast basis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Salongen skadar «klubb»-omgrepet og gir Volda kommune og «Ungdomsklubben» eit dårleg rykte blant ungdom. </a:t>
            </a:r>
            <a:endParaRPr lang="nn-N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Ein bør kanskje nytte andre kommunale lokalar når ein treng ein møteplass, seier dei. </a:t>
            </a:r>
          </a:p>
          <a:p>
            <a:pPr lvl="1"/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Ungdomsrådet meiner også at det bør fokuserast på kurs og arrangement og «pop-up»-tilbod fram til eit eigna lokale til ungdommen er på plass. </a:t>
            </a:r>
          </a:p>
          <a:p>
            <a:pPr marL="0" indent="0">
              <a:buNone/>
            </a:pPr>
            <a:endParaRPr lang="nn-NO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15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1075931"/>
            <a:ext cx="10515600" cy="589936"/>
          </a:xfrm>
        </p:spPr>
        <p:txBody>
          <a:bodyPr>
            <a:normAutofit fontScale="90000"/>
          </a:bodyPr>
          <a:lstStyle/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Konklusjon: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8800"/>
            <a:ext cx="10515599" cy="4299857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50000"/>
              </a:lnSpc>
            </a:pP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 er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 behov for eit eigna fritidshus for ungdom i Volda, </a:t>
            </a: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ungdomen sjølv får vere med å bestemme/utforme lokala. </a:t>
            </a:r>
            <a:endParaRPr lang="nn-N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 behov for ein plass der dei kan halde på med fleire aktivitetar, </a:t>
            </a: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dyrke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interesser og ha sosialt samvær med ungdom på deira alder. </a:t>
            </a:r>
            <a:endParaRPr lang="nb-N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Fagpanelet ser at ungdommen treng ein plass der dei har moglegheit til å lære </a:t>
            </a: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på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eigne premissar. </a:t>
            </a:r>
            <a:endParaRPr lang="nn-N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stad og ein møteplass der ein kan jobbe målretta i samarbeid med </a:t>
            </a: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andre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instansar – og ungdommen sjølv – for å skape eit betre ungdomsmiljø i bygda, </a:t>
            </a: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 </a:t>
            </a:r>
            <a:r>
              <a:rPr lang="nn-N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kunne ha enorm effekt på framtida vår.</a:t>
            </a:r>
            <a:endParaRPr lang="nb-N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nn-N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Salongen er ikkje eigna som fritidsklubblokale. </a:t>
            </a:r>
          </a:p>
          <a:p>
            <a:pPr>
              <a:lnSpc>
                <a:spcPct val="150000"/>
              </a:lnSpc>
            </a:pPr>
            <a:endParaRPr lang="nn-NO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n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66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718457" y="76200"/>
            <a:ext cx="10482943" cy="642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er ikkje mogleg å få etablert ei ressursgruppe for ungdom som kan hjelpe til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å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lage til og promotere ulike arrangement utan eit eigna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tilhaldssted. </a:t>
            </a:r>
            <a:b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Jamleg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 med ungdom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naudsynt for å skape tillitsforhold og bli kjend med ungdom. </a:t>
            </a:r>
            <a:endParaRPr lang="nn-NO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Ungdomstida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 kort.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 er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naudsynt og viktig at Volda kommune har eit tilbod til ungdom no – sjølv om det blir som ei mellombels løysing i form av kurs, mindre arrangement og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liknande. 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«Pop-up»-tilbodet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ikkje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erstatte eigne lokalar til fritidsklubb på sikt.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 viktig med kontinuitet og forutsigbarheit,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får ein best til gjennom eit fast møtepunkt og dei rammene det gir. </a:t>
            </a:r>
            <a:endParaRPr lang="nn-NO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 </a:t>
            </a: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 fell utafor – kostar samfunnet mykje. </a:t>
            </a:r>
            <a:endParaRPr lang="nn-NO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Tilbodet må vere geografisk sentralt. </a:t>
            </a:r>
            <a:endParaRPr lang="nn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9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37457" y="1513114"/>
            <a:ext cx="11520246" cy="4663850"/>
          </a:xfrm>
        </p:spPr>
        <p:txBody>
          <a:bodyPr>
            <a:normAutofit/>
          </a:bodyPr>
          <a:lstStyle/>
          <a:p>
            <a:endParaRPr lang="nb-NO" dirty="0"/>
          </a:p>
          <a:p>
            <a:pPr marL="0" indent="0" algn="ctr">
              <a:buNone/>
            </a:pP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«Eg skjønar at vi er ein enkel gruppe å ignorere, </a:t>
            </a:r>
            <a:endParaRPr lang="nn-NO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nn-N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fordi </a:t>
            </a: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ikkje har stemmerett – </a:t>
            </a:r>
            <a:endParaRPr lang="nn-NO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nn-N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kjem til å få det! </a:t>
            </a:r>
            <a:endParaRPr lang="nn-NO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nn-N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 </a:t>
            </a: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er 100% av Voldas framtid.» </a:t>
            </a:r>
            <a:r>
              <a:rPr lang="nn-NO" b="1" dirty="0"/>
              <a:t/>
            </a:r>
            <a:br>
              <a:rPr lang="nn-NO" b="1" dirty="0"/>
            </a:b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Astrid Kristine Isene </a:t>
            </a:r>
            <a:endParaRPr lang="nn-NO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nn-N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nn-N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elevrådsrepresentant ved Volda </a:t>
            </a:r>
            <a:r>
              <a:rPr lang="nn-N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ungdomsskule</a:t>
            </a:r>
            <a:endParaRPr lang="nb-NO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88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740229"/>
            <a:ext cx="10515600" cy="1001484"/>
          </a:xfrm>
        </p:spPr>
        <p:txBody>
          <a:bodyPr anchor="t">
            <a:normAutofit fontScale="90000"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Mandat frå TOK:</a:t>
            </a:r>
            <a:b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107583"/>
            <a:ext cx="5157787" cy="906274"/>
          </a:xfrm>
        </p:spPr>
        <p:txBody>
          <a:bodyPr/>
          <a:lstStyle/>
          <a:p>
            <a:r>
              <a:rPr lang="nb-NO" dirty="0" smtClean="0"/>
              <a:t>1.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1937656"/>
            <a:ext cx="5157787" cy="4252007"/>
          </a:xfrm>
        </p:spPr>
        <p:txBody>
          <a:bodyPr>
            <a:normAutofit/>
          </a:bodyPr>
          <a:lstStyle/>
          <a:p>
            <a:pPr lvl="1" fontAlgn="base"/>
            <a:r>
              <a:rPr lang="nb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Gjennomføre ei brei kartlegging av 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 ungdom sitt behov/ynskje for ulike tiltak og aktivitetar, inkludert aktivitetar som ungdom meiner det er aktuelt å legge til ein ungdomsklubb.</a:t>
            </a:r>
            <a:endParaRPr lang="nb-NO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Gjennom samarbeid med ulike ressursgrupper/fagmiljø arrangere ulike tiltak/arrangement retta mot ungdom i påvente av eigna ungdomsklubblokale. </a:t>
            </a:r>
            <a:endParaRPr lang="nb-NO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nn-NO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Prosess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Involvere ungdomsråd, ungdom i kommunen og fagpersonar som arbeider med ungdomsgruppa for å få kartlagt deira behov og synspunkt på det kommunale tilbodet retta mot ungdom.</a:t>
            </a:r>
            <a:endParaRPr lang="nb-NO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107583"/>
            <a:ext cx="5183188" cy="830072"/>
          </a:xfrm>
        </p:spPr>
        <p:txBody>
          <a:bodyPr/>
          <a:lstStyle/>
          <a:p>
            <a:r>
              <a:rPr lang="nb-NO" dirty="0" smtClean="0"/>
              <a:t>2.	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1937655"/>
            <a:ext cx="5183188" cy="4252007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nn-N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påvente av og parallelt med prosess i punkt 1, vert det starta førebels treffpunkt for unge i salongen</a:t>
            </a:r>
            <a:r>
              <a:rPr lang="nn-NO" i="1" dirty="0"/>
              <a:t>.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776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Bakgrunn: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97280" y="2057400"/>
            <a:ext cx="10256519" cy="4119563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 frå «UngData»</a:t>
            </a:r>
          </a:p>
          <a:p>
            <a:pPr lvl="1">
              <a:lnSpc>
                <a:spcPct val="150000"/>
              </a:lnSpc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«Kommunal veileder – i arbeidet med fritidsklubber og ungdomshus»</a:t>
            </a:r>
          </a:p>
          <a:p>
            <a:pPr lvl="1">
              <a:lnSpc>
                <a:spcPct val="150000"/>
              </a:lnSpc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«Kvalitetskriterier for fritidsklubber og ungdomshus»</a:t>
            </a:r>
          </a:p>
          <a:p>
            <a:pPr lvl="1">
              <a:lnSpc>
                <a:spcPct val="150000"/>
              </a:lnSpc>
            </a:pP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Folkehelseprosjektrapporten «Saman for barn og unge i Volda»</a:t>
            </a:r>
          </a:p>
          <a:p>
            <a:pPr lvl="1">
              <a:lnSpc>
                <a:spcPct val="150000"/>
              </a:lnSpc>
            </a:pP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«www.allemed.no»</a:t>
            </a:r>
          </a:p>
          <a:p>
            <a:pPr lvl="1">
              <a:lnSpc>
                <a:spcPct val="150000"/>
              </a:lnSpc>
            </a:pP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Fagpersonar som jobbar med barn og ungdom</a:t>
            </a:r>
          </a:p>
          <a:p>
            <a:pPr lvl="1">
              <a:lnSpc>
                <a:spcPct val="150000"/>
              </a:lnSpc>
            </a:pP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Ungdomsrådet</a:t>
            </a:r>
          </a:p>
          <a:p>
            <a:pPr lvl="1">
              <a:lnSpc>
                <a:spcPct val="150000"/>
              </a:lnSpc>
            </a:pPr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Ungdom sjølv</a:t>
            </a:r>
          </a:p>
          <a:p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8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235075"/>
          </a:xfrm>
        </p:spPr>
        <p:txBody>
          <a:bodyPr anchor="t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nb-NO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UngData:</a:t>
            </a:r>
            <a:r>
              <a:rPr lang="nb-NO" sz="2400" dirty="0"/>
              <a:t/>
            </a:r>
            <a:br>
              <a:rPr lang="nb-NO" sz="2400" dirty="0"/>
            </a:br>
            <a:r>
              <a:rPr lang="nb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 frå UngData viser blant anna at Volda har nokre utfordringar når det gjeld:</a:t>
            </a:r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sz="half" idx="2"/>
          </p:nvPr>
        </p:nvSpPr>
        <p:spPr>
          <a:xfrm>
            <a:off x="839788" y="1887794"/>
            <a:ext cx="9218612" cy="4301869"/>
          </a:xfrm>
        </p:spPr>
        <p:txBody>
          <a:bodyPr>
            <a:normAutofit/>
          </a:bodyPr>
          <a:lstStyle/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Einsemd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Depressive symptom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Mobbing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Mindre fornøyd med møteplassar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Tryggleik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Psykisk helse</a:t>
            </a:r>
          </a:p>
          <a:p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Låg tru på framtida</a:t>
            </a:r>
          </a:p>
        </p:txBody>
      </p:sp>
    </p:spTree>
    <p:extLst>
      <p:ext uri="{BB962C8B-B14F-4D97-AF65-F5344CB8AC3E}">
        <p14:creationId xmlns:p14="http://schemas.microsoft.com/office/powerpoint/2010/main" val="6610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Plassholder for innhold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31160759"/>
              </p:ext>
            </p:extLst>
          </p:nvPr>
        </p:nvGraphicFramePr>
        <p:xfrm>
          <a:off x="315687" y="1175656"/>
          <a:ext cx="11072360" cy="5014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189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114403"/>
            <a:ext cx="10515600" cy="663575"/>
          </a:xfrm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Ungdommen si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røyst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925286" y="1774371"/>
            <a:ext cx="3941682" cy="4493694"/>
          </a:xfrm>
        </p:spPr>
        <p:txBody>
          <a:bodyPr>
            <a:normAutofit/>
          </a:bodyPr>
          <a:lstStyle/>
          <a:p>
            <a:pPr lvl="1">
              <a:lnSpc>
                <a:spcPct val="200000"/>
              </a:lnSpc>
            </a:pPr>
            <a:r>
              <a:rPr lang="nn-N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Ungdomsrådet</a:t>
            </a:r>
          </a:p>
          <a:p>
            <a:pPr lvl="1">
              <a:lnSpc>
                <a:spcPct val="200000"/>
              </a:lnSpc>
            </a:pPr>
            <a:r>
              <a:rPr lang="nn-N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Elevråda</a:t>
            </a:r>
          </a:p>
          <a:p>
            <a:pPr lvl="1">
              <a:lnSpc>
                <a:spcPct val="200000"/>
              </a:lnSpc>
            </a:pPr>
            <a:r>
              <a:rPr lang="nn-N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 på klubbkveldar</a:t>
            </a:r>
          </a:p>
          <a:p>
            <a:pPr lvl="1">
              <a:lnSpc>
                <a:spcPct val="200000"/>
              </a:lnSpc>
            </a:pPr>
            <a:r>
              <a:rPr lang="nn-N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UKM-deltakarar</a:t>
            </a:r>
          </a:p>
          <a:p>
            <a:pPr lvl="1">
              <a:lnSpc>
                <a:spcPct val="200000"/>
              </a:lnSpc>
            </a:pPr>
            <a:r>
              <a:rPr lang="nn-N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BandCamp-deltakarar</a:t>
            </a:r>
          </a:p>
          <a:p>
            <a:pPr lvl="1">
              <a:lnSpc>
                <a:spcPct val="200000"/>
              </a:lnSpc>
            </a:pPr>
            <a:r>
              <a:rPr lang="nb-N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 via sosiale plattformer</a:t>
            </a:r>
          </a:p>
          <a:p>
            <a:pPr lvl="2">
              <a:lnSpc>
                <a:spcPct val="150000"/>
              </a:lnSpc>
            </a:pP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</a:pPr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nn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5856513" y="1774372"/>
            <a:ext cx="56605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 smtClean="0"/>
              <a:t>Ungdommen ønskjer å bli tatt på alvor med eit reelt tilbod om eit eigna lokale til ein møtestad.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/>
              <a:t>E</a:t>
            </a:r>
            <a:r>
              <a:rPr lang="nn-NO" dirty="0" smtClean="0"/>
              <a:t>it lokale/hus som dei får innreie som dei sjølv vil.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/>
              <a:t>V</a:t>
            </a:r>
            <a:r>
              <a:rPr lang="nn-NO" dirty="0" smtClean="0"/>
              <a:t>iktig at dei får drifte klubben sjølv – med eige styre.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 smtClean="0"/>
              <a:t>Fleire aktivitetsrom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 smtClean="0"/>
              <a:t>Diskotek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 smtClean="0"/>
              <a:t>Konsertscene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 smtClean="0"/>
              <a:t>Kjøkken/kafé/matsal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 smtClean="0"/>
              <a:t>Bandøvingsrom og studio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n-NO" dirty="0"/>
              <a:t>K</a:t>
            </a:r>
            <a:r>
              <a:rPr lang="nn-NO" dirty="0" smtClean="0"/>
              <a:t>urs og arrangement uavhengig av fast lokale medan ein ventar på eigna tilhaldsstad.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n-NO" dirty="0" smtClean="0"/>
          </a:p>
        </p:txBody>
      </p:sp>
      <p:sp>
        <p:nvSpPr>
          <p:cNvPr id="4" name="TekstSylinder 3"/>
          <p:cNvSpPr txBox="1"/>
          <p:nvPr/>
        </p:nvSpPr>
        <p:spPr>
          <a:xfrm>
            <a:off x="315685" y="1001486"/>
            <a:ext cx="4811485" cy="50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200000"/>
              </a:lnSpc>
            </a:pPr>
            <a:r>
              <a:rPr lang="nn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Desse gruppene har </a:t>
            </a:r>
            <a:r>
              <a:rPr lang="nn-N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fått moglegheit </a:t>
            </a:r>
            <a:r>
              <a:rPr lang="nn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 å uttale seg: </a:t>
            </a:r>
          </a:p>
        </p:txBody>
      </p:sp>
    </p:spTree>
    <p:extLst>
      <p:ext uri="{BB962C8B-B14F-4D97-AF65-F5344CB8AC3E}">
        <p14:creationId xmlns:p14="http://schemas.microsoft.com/office/powerpoint/2010/main" val="134396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8858" y="348342"/>
            <a:ext cx="4778828" cy="580805"/>
          </a:xfrm>
        </p:spPr>
        <p:txBody>
          <a:bodyPr>
            <a:normAutofit fontScale="90000"/>
          </a:bodyPr>
          <a:lstStyle/>
          <a:p>
            <a:r>
              <a:rPr lang="nn-NO" dirty="0" smtClean="0"/>
              <a:t>Fagfeltet si røyst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43347" y="929148"/>
            <a:ext cx="3930448" cy="5406338"/>
          </a:xfrm>
        </p:spPr>
        <p:txBody>
          <a:bodyPr>
            <a:normAutofit fontScale="85000" lnSpcReduction="10000"/>
          </a:bodyPr>
          <a:lstStyle/>
          <a:p>
            <a:pPr marL="164592" indent="0">
              <a:lnSpc>
                <a:spcPct val="200000"/>
              </a:lnSpc>
              <a:buNone/>
            </a:pPr>
            <a:r>
              <a:rPr lang="nn-NO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Desse </a:t>
            </a:r>
            <a:r>
              <a:rPr lang="nn-N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 fått moglegheit til å uttale seg: </a:t>
            </a:r>
            <a:r>
              <a:rPr lang="nn-NO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nn-N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nn-NO" dirty="0" smtClean="0"/>
              <a:t>Helsesøster for ungdom</a:t>
            </a:r>
          </a:p>
          <a:p>
            <a:pPr lvl="1"/>
            <a:r>
              <a:rPr lang="nn-NO" dirty="0" smtClean="0"/>
              <a:t>Leiar for interkommunal barnevernteneste</a:t>
            </a:r>
          </a:p>
          <a:p>
            <a:pPr lvl="1"/>
            <a:r>
              <a:rPr lang="nn-NO" dirty="0" smtClean="0"/>
              <a:t>Fagteamleiar for hjelpetiltaka retta mot einslege mindreårige flyktningar</a:t>
            </a:r>
          </a:p>
          <a:p>
            <a:pPr lvl="1"/>
            <a:r>
              <a:rPr lang="nn-NO" dirty="0" smtClean="0"/>
              <a:t>Assisterande </a:t>
            </a:r>
            <a:r>
              <a:rPr lang="nn-NO" dirty="0"/>
              <a:t>oppvekstsjef</a:t>
            </a:r>
          </a:p>
          <a:p>
            <a:pPr lvl="1"/>
            <a:r>
              <a:rPr lang="nn-NO" dirty="0" smtClean="0"/>
              <a:t>Miljøterapeut/barnevernspedagog for Volda ungdomsskule</a:t>
            </a:r>
          </a:p>
          <a:p>
            <a:pPr lvl="1"/>
            <a:r>
              <a:rPr lang="nn-NO" dirty="0" smtClean="0"/>
              <a:t>Ungdomsskulelærar </a:t>
            </a:r>
            <a:r>
              <a:rPr lang="nn-NO" dirty="0"/>
              <a:t>med ansvar for elevrådet</a:t>
            </a:r>
          </a:p>
          <a:p>
            <a:pPr lvl="1"/>
            <a:r>
              <a:rPr lang="nn-NO" dirty="0"/>
              <a:t>M</a:t>
            </a:r>
            <a:r>
              <a:rPr lang="nn-NO" dirty="0" smtClean="0"/>
              <a:t>iljøterapeut </a:t>
            </a:r>
            <a:r>
              <a:rPr lang="nn-NO" dirty="0"/>
              <a:t>i rus og psykisk </a:t>
            </a:r>
            <a:r>
              <a:rPr lang="nn-NO" dirty="0" smtClean="0"/>
              <a:t>helseteneste</a:t>
            </a:r>
          </a:p>
          <a:p>
            <a:pPr lvl="1"/>
            <a:r>
              <a:rPr lang="nn-NO" dirty="0" smtClean="0"/>
              <a:t>Tidlegare klubbleiar</a:t>
            </a:r>
          </a:p>
          <a:p>
            <a:pPr lvl="1"/>
            <a:r>
              <a:rPr lang="nn-NO" dirty="0"/>
              <a:t>T</a:t>
            </a:r>
            <a:r>
              <a:rPr lang="nn-NO" dirty="0" smtClean="0"/>
              <a:t>idlegare klubbarbeidarar</a:t>
            </a:r>
          </a:p>
          <a:p>
            <a:pPr lvl="1"/>
            <a:r>
              <a:rPr lang="nn-NO" dirty="0" smtClean="0"/>
              <a:t>Kommunepsykologen</a:t>
            </a:r>
          </a:p>
          <a:p>
            <a:pPr lvl="1"/>
            <a:r>
              <a:rPr lang="nn-NO" dirty="0"/>
              <a:t>R</a:t>
            </a:r>
            <a:r>
              <a:rPr lang="nn-NO" dirty="0" smtClean="0"/>
              <a:t>epresentant </a:t>
            </a:r>
            <a:r>
              <a:rPr lang="nn-NO" dirty="0"/>
              <a:t>for ungdomsgruppa ved </a:t>
            </a:r>
            <a:r>
              <a:rPr lang="nn-NO" dirty="0" smtClean="0"/>
              <a:t>Læringssenteret</a:t>
            </a:r>
          </a:p>
          <a:p>
            <a:pPr lvl="1"/>
            <a:r>
              <a:rPr lang="nn-NO" dirty="0"/>
              <a:t>L</a:t>
            </a:r>
            <a:r>
              <a:rPr lang="nn-NO" dirty="0" smtClean="0"/>
              <a:t>eiar </a:t>
            </a:r>
            <a:r>
              <a:rPr lang="nn-NO" dirty="0"/>
              <a:t>for Fritidsklubben og Ung i </a:t>
            </a:r>
            <a:r>
              <a:rPr lang="nn-NO" dirty="0" smtClean="0"/>
              <a:t>Herøy</a:t>
            </a:r>
          </a:p>
          <a:p>
            <a:pPr lvl="1"/>
            <a:r>
              <a:rPr lang="nn-NO" dirty="0"/>
              <a:t>L</a:t>
            </a:r>
            <a:r>
              <a:rPr lang="nn-NO" dirty="0" smtClean="0"/>
              <a:t>eiar </a:t>
            </a:r>
            <a:r>
              <a:rPr lang="nn-NO" dirty="0"/>
              <a:t>for Bell ungdomsklubb i </a:t>
            </a:r>
            <a:r>
              <a:rPr lang="nn-NO" dirty="0" smtClean="0"/>
              <a:t>Ulsteinvik</a:t>
            </a:r>
          </a:p>
          <a:p>
            <a:pPr lvl="1"/>
            <a:r>
              <a:rPr lang="nb-NO" dirty="0"/>
              <a:t>Avdelingsleiar Sunnmørsheimen ungdomsheim</a:t>
            </a:r>
            <a:endParaRPr lang="nn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5148943" y="1861457"/>
            <a:ext cx="601980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 smtClean="0"/>
              <a:t>«Det må vere eit tilbod til alle – utan inngangsbillett!»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/>
              <a:t>I eit folkehelseperspektiv er ein møtestad for unge verdifullt. </a:t>
            </a:r>
            <a:r>
              <a:rPr lang="nn-NO" sz="1600" dirty="0" smtClean="0"/>
              <a:t/>
            </a:r>
            <a:br>
              <a:rPr lang="nn-NO" sz="1600" dirty="0" smtClean="0"/>
            </a:br>
            <a:r>
              <a:rPr lang="nn-NO" sz="1600" dirty="0" smtClean="0"/>
              <a:t>Det </a:t>
            </a:r>
            <a:r>
              <a:rPr lang="nn-NO" sz="1600" dirty="0"/>
              <a:t>er ein viktig faktor for god psykisk helse at ungdom kjenner at dei høyrer heime ein stad. </a:t>
            </a:r>
            <a:endParaRPr lang="nn-NO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 smtClean="0"/>
              <a:t>Eit lokale bør ligge geografisk sentralt, </a:t>
            </a:r>
            <a:r>
              <a:rPr lang="nn-NO" sz="1600" dirty="0"/>
              <a:t>gjerne i nærleiken av andre </a:t>
            </a:r>
            <a:r>
              <a:rPr lang="nn-NO" sz="1600" dirty="0" smtClean="0"/>
              <a:t>fritidstilbod. (Kan blande grupperingane)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/>
              <a:t>Tilbodet må vere såpass attraktivt at dei fleste ønskjer å bruke det – då fungerer tilbodet som eit inkluderingstiltak.</a:t>
            </a:r>
            <a:endParaRPr lang="nb-NO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/>
              <a:t>Ein klubb er eit godt førebyggjande tiltak og eit </a:t>
            </a:r>
            <a:r>
              <a:rPr lang="nn-NO" sz="1600" dirty="0" err="1"/>
              <a:t>lågterskeltilbod</a:t>
            </a:r>
            <a:r>
              <a:rPr lang="nn-NO" sz="1600" dirty="0"/>
              <a:t> til </a:t>
            </a:r>
            <a:r>
              <a:rPr lang="nn-NO" sz="1600" i="1" dirty="0"/>
              <a:t>all </a:t>
            </a:r>
            <a:r>
              <a:rPr lang="nn-NO" sz="1600" dirty="0"/>
              <a:t>ungdom.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 smtClean="0"/>
              <a:t>Det </a:t>
            </a:r>
            <a:r>
              <a:rPr lang="nn-NO" sz="1600" dirty="0"/>
              <a:t>er viktig at det er eit tilbod på ein </a:t>
            </a:r>
            <a:r>
              <a:rPr lang="nn-NO" sz="1600" i="1" dirty="0"/>
              <a:t>fast arena</a:t>
            </a:r>
            <a:r>
              <a:rPr lang="nn-NO" sz="1600" dirty="0"/>
              <a:t> – det gir </a:t>
            </a:r>
            <a:r>
              <a:rPr lang="nn-NO" sz="1600" dirty="0" smtClean="0"/>
              <a:t>tryggleik.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 smtClean="0"/>
              <a:t>«</a:t>
            </a:r>
            <a:r>
              <a:rPr lang="nn-NO" sz="1600" dirty="0"/>
              <a:t>Pop-up»-tilbod er </a:t>
            </a:r>
            <a:r>
              <a:rPr lang="nn-NO" sz="1600" dirty="0" smtClean="0"/>
              <a:t>eit </a:t>
            </a:r>
            <a:r>
              <a:rPr lang="nn-NO" sz="1600" dirty="0"/>
              <a:t>godt </a:t>
            </a:r>
            <a:r>
              <a:rPr lang="nn-NO" sz="1600" dirty="0" smtClean="0"/>
              <a:t>ekstra tilbod </a:t>
            </a:r>
            <a:r>
              <a:rPr lang="nn-NO" sz="1600" dirty="0"/>
              <a:t>til det faste, trygge – men kan ikkje erstatte det. </a:t>
            </a:r>
            <a:endParaRPr lang="nn-NO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/>
              <a:t>D</a:t>
            </a:r>
            <a:r>
              <a:rPr lang="nn-NO" sz="1600" dirty="0" smtClean="0"/>
              <a:t>ersom </a:t>
            </a:r>
            <a:r>
              <a:rPr lang="nn-NO" sz="1600" dirty="0"/>
              <a:t>ungdomsklubben får eit godt eigna klubblokale, </a:t>
            </a:r>
            <a:r>
              <a:rPr lang="nn-NO" sz="1600" dirty="0" smtClean="0"/>
              <a:t>er </a:t>
            </a:r>
            <a:r>
              <a:rPr lang="nn-NO" sz="1600" dirty="0"/>
              <a:t>det viktig at Volda kommune sørger for at drifta blir </a:t>
            </a:r>
            <a:r>
              <a:rPr lang="nn-NO" sz="1600" dirty="0" smtClean="0"/>
              <a:t>stabil – frå år til år.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dirty="0"/>
              <a:t>D</a:t>
            </a:r>
            <a:r>
              <a:rPr lang="nn-NO" sz="1600" dirty="0" smtClean="0"/>
              <a:t>et </a:t>
            </a:r>
            <a:r>
              <a:rPr lang="nn-NO" sz="1600" dirty="0"/>
              <a:t>er viktig å vise ungdom som gruppe at dei er verdifulle i samfunnet</a:t>
            </a:r>
            <a:r>
              <a:rPr lang="nn-NO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231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47056" y="783771"/>
            <a:ext cx="10406743" cy="1077686"/>
          </a:xfrm>
        </p:spPr>
        <p:txBody>
          <a:bodyPr anchor="t">
            <a:normAutofit fontScale="90000"/>
          </a:bodyPr>
          <a:lstStyle/>
          <a:p>
            <a:r>
              <a:rPr lang="nn-NO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Gjennom samarbeid med ulike ressursgrupper/fagmiljø arrangere ulike tiltak/arrangement retta mot ungdom i påvente av eigna ungdomsklubblokale.</a:t>
            </a:r>
            <a:r>
              <a:rPr lang="nn-N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n-N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nn-N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785257"/>
            <a:ext cx="9603658" cy="4541800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BandCamp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Kulturskulane 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Ørsta og 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Volda og Kaihuset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Avtale om bruk av bandroma på kulturskulen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Volda kulturskule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UKM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Kaihuset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 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rivilligsentralen i Ørsta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Ulike kurs fram mot UKM – søknad om stønad til desse. </a:t>
            </a:r>
          </a:p>
          <a:p>
            <a:pPr lvl="2">
              <a:lnSpc>
                <a:spcPct val="110000"/>
              </a:lnSpc>
            </a:pPr>
            <a:r>
              <a:rPr lang="nn-N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fighting</a:t>
            </a:r>
          </a:p>
          <a:p>
            <a:pPr lvl="2">
              <a:lnSpc>
                <a:spcPct val="110000"/>
              </a:lnSpc>
            </a:pPr>
            <a:r>
              <a:rPr lang="nn-N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Teatersport</a:t>
            </a:r>
          </a:p>
          <a:p>
            <a:pPr lvl="2">
              <a:lnSpc>
                <a:spcPct val="110000"/>
              </a:lnSpc>
            </a:pPr>
            <a:r>
              <a:rPr lang="nn-N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Redesign</a:t>
            </a:r>
          </a:p>
          <a:p>
            <a:pPr lvl="2">
              <a:lnSpc>
                <a:spcPct val="110000"/>
              </a:lnSpc>
            </a:pPr>
            <a:r>
              <a:rPr lang="nn-N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BandCamp 2019</a:t>
            </a:r>
            <a:r>
              <a:rPr lang="nn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n-N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10000"/>
              </a:lnSpc>
            </a:pPr>
            <a:r>
              <a:rPr lang="nn-N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Skapande skriving</a:t>
            </a:r>
            <a:r>
              <a:rPr lang="nn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nn-N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Kulturskulane i Ørsta og Volda, Kaihuset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PratOm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eit diskusjonsforum for ungdom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Biblioteket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1">
              <a:lnSpc>
                <a:spcPct val="11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Interkommunalt fritidsleiarforum – erfaringsutveksling, samarbeid om større arr. </a:t>
            </a:r>
            <a:b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initiativ frå Volda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280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936171" y="1817914"/>
            <a:ext cx="10986846" cy="4561115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Samarbeid med ungdomsskulen – meir til stades i skulemiljøet for å knytte kontakt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Ungdomsskulen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Starta dialog med nokre av dei organiserte laga i Volda om eit Nærmiljøforum.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Frivilligsentralen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Allemed-dugnad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Frivilligsentralen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Sommarprogram» retta mot ungdom i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Volda (</a:t>
            </a:r>
            <a:r>
              <a:rPr lang="nn-N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ulike aktivitetssenter og fritidstilbod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Landskonferansen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 ungdom og fritid – november: «Det digitale ungdomsarbeidet»</a:t>
            </a:r>
          </a:p>
          <a:p>
            <a:pPr lvl="1">
              <a:lnSpc>
                <a:spcPct val="150000"/>
              </a:lnSpc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UngiVolda og UKM Ørsta/Volda – SoMe-profiler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Snapchat (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81%), Instagram(67%),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Facebook (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 </a:t>
            </a:r>
          </a:p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Halloween-filmvisning med utkledning (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Volda Filmteater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Oppstart av Skeiv Ungdom i Volda (ungdom kontakta klubbleiar)</a:t>
            </a:r>
            <a:endParaRPr lang="nn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Filmklubb for ungdom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(ungdom)</a:t>
            </a:r>
          </a:p>
          <a:p>
            <a:pPr lvl="1">
              <a:lnSpc>
                <a:spcPct val="150000"/>
              </a:lnSpc>
            </a:pP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Jentesnakk –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universalførebyggande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helsefremjande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tiltak,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rusførebygging overordna 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mål (</a:t>
            </a:r>
            <a:r>
              <a:rPr lang="nn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Helsestasjonen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nn-NO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nb-NO" sz="2000" dirty="0"/>
          </a:p>
          <a:p>
            <a:pPr>
              <a:lnSpc>
                <a:spcPct val="150000"/>
              </a:lnSpc>
            </a:pPr>
            <a:endParaRPr lang="nn-NO" sz="2000" dirty="0" smtClean="0"/>
          </a:p>
        </p:txBody>
      </p:sp>
      <p:sp>
        <p:nvSpPr>
          <p:cNvPr id="2" name="TekstSylinder 1"/>
          <p:cNvSpPr txBox="1"/>
          <p:nvPr/>
        </p:nvSpPr>
        <p:spPr>
          <a:xfrm>
            <a:off x="97971" y="130629"/>
            <a:ext cx="772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Forts.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73628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">
  <a:themeElements>
    <a:clrScheme name="Retrospek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515</TotalTime>
  <Words>608</Words>
  <Application>Microsoft Office PowerPoint</Application>
  <PresentationFormat>Widescreen</PresentationFormat>
  <Paragraphs>117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Retrospekt</vt:lpstr>
      <vt:lpstr>Ung i Volda</vt:lpstr>
      <vt:lpstr>Mandat frå TOK: </vt:lpstr>
      <vt:lpstr>Bakgrunn:</vt:lpstr>
      <vt:lpstr>UngData: Tala frå UngData viser blant anna at Volda har nokre utfordringar når det gjeld:</vt:lpstr>
      <vt:lpstr>PowerPoint-presentasjon</vt:lpstr>
      <vt:lpstr>Ungdommen si røyst </vt:lpstr>
      <vt:lpstr>Fagfeltet si røyst</vt:lpstr>
      <vt:lpstr>Gjennom samarbeid med ulike ressursgrupper/fagmiljø arrangere ulike tiltak/arrangement retta mot ungdom i påvente av eigna ungdomsklubblokale. </vt:lpstr>
      <vt:lpstr>PowerPoint-presentasjon</vt:lpstr>
      <vt:lpstr>2: ”I påvente av og parallelt med prosess i punkt 1,  vert det starta førebels treffpunkt for unge i salongen.” </vt:lpstr>
      <vt:lpstr>Konklusjon:</vt:lpstr>
      <vt:lpstr>PowerPoint-presentasjon</vt:lpstr>
      <vt:lpstr>PowerPoint-presentasjon</vt:lpstr>
    </vt:vector>
  </TitlesOfParts>
  <Company>Volda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 om ungdomsaktivitet</dc:title>
  <dc:creator>Tone Rustestuen Aarhus</dc:creator>
  <cp:lastModifiedBy>Bente Kristin Krøvel</cp:lastModifiedBy>
  <cp:revision>62</cp:revision>
  <cp:lastPrinted>2018-09-12T09:02:33Z</cp:lastPrinted>
  <dcterms:created xsi:type="dcterms:W3CDTF">2018-09-11T07:32:12Z</dcterms:created>
  <dcterms:modified xsi:type="dcterms:W3CDTF">2018-09-13T06:49:55Z</dcterms:modified>
</cp:coreProperties>
</file>