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91" r:id="rId3"/>
    <p:sldId id="289" r:id="rId4"/>
    <p:sldId id="270" r:id="rId5"/>
    <p:sldId id="309" r:id="rId6"/>
    <p:sldId id="273" r:id="rId7"/>
    <p:sldId id="274" r:id="rId8"/>
    <p:sldId id="293" r:id="rId9"/>
    <p:sldId id="294" r:id="rId10"/>
    <p:sldId id="296" r:id="rId11"/>
    <p:sldId id="297" r:id="rId12"/>
    <p:sldId id="295" r:id="rId13"/>
    <p:sldId id="305" r:id="rId14"/>
    <p:sldId id="300" r:id="rId15"/>
    <p:sldId id="306" r:id="rId16"/>
    <p:sldId id="307" r:id="rId17"/>
    <p:sldId id="308" r:id="rId18"/>
  </p:sldIdLst>
  <p:sldSz cx="9144000" cy="6858000" type="screen4x3"/>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42" autoAdjust="0"/>
  </p:normalViewPr>
  <p:slideViewPr>
    <p:cSldViewPr>
      <p:cViewPr varScale="1">
        <p:scale>
          <a:sx n="74" d="100"/>
          <a:sy n="74" d="100"/>
        </p:scale>
        <p:origin x="144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332"/>
          </a:xfrm>
          <a:prstGeom prst="rect">
            <a:avLst/>
          </a:prstGeom>
        </p:spPr>
        <p:txBody>
          <a:bodyPr vert="horz" lIns="95558" tIns="47779" rIns="95558" bIns="47779" rtlCol="0"/>
          <a:lstStyle>
            <a:lvl1pPr algn="l">
              <a:defRPr sz="1200"/>
            </a:lvl1pPr>
          </a:lstStyle>
          <a:p>
            <a:endParaRPr lang="nb-NO"/>
          </a:p>
        </p:txBody>
      </p:sp>
      <p:sp>
        <p:nvSpPr>
          <p:cNvPr id="3" name="Plassholder for dato 2"/>
          <p:cNvSpPr>
            <a:spLocks noGrp="1"/>
          </p:cNvSpPr>
          <p:nvPr>
            <p:ph type="dt" idx="1"/>
          </p:nvPr>
        </p:nvSpPr>
        <p:spPr>
          <a:xfrm>
            <a:off x="3850443" y="0"/>
            <a:ext cx="2945659" cy="496332"/>
          </a:xfrm>
          <a:prstGeom prst="rect">
            <a:avLst/>
          </a:prstGeom>
        </p:spPr>
        <p:txBody>
          <a:bodyPr vert="horz" lIns="95558" tIns="47779" rIns="95558" bIns="47779" rtlCol="0"/>
          <a:lstStyle>
            <a:lvl1pPr algn="r">
              <a:defRPr sz="1200"/>
            </a:lvl1pPr>
          </a:lstStyle>
          <a:p>
            <a:fld id="{6637D97E-C620-4B6C-B53A-552CB894EFAD}" type="datetimeFigureOut">
              <a:rPr lang="nb-NO" smtClean="0"/>
              <a:pPr/>
              <a:t>23.05.2018</a:t>
            </a:fld>
            <a:endParaRPr lang="nb-NO"/>
          </a:p>
        </p:txBody>
      </p:sp>
      <p:sp>
        <p:nvSpPr>
          <p:cNvPr id="4" name="Plassholder for lysbil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58" tIns="47779" rIns="95558" bIns="47779" rtlCol="0" anchor="ctr"/>
          <a:lstStyle/>
          <a:p>
            <a:endParaRPr lang="nb-NO"/>
          </a:p>
        </p:txBody>
      </p:sp>
      <p:sp>
        <p:nvSpPr>
          <p:cNvPr id="5" name="Plassholder for notater 4"/>
          <p:cNvSpPr>
            <a:spLocks noGrp="1"/>
          </p:cNvSpPr>
          <p:nvPr>
            <p:ph type="body" sz="quarter" idx="3"/>
          </p:nvPr>
        </p:nvSpPr>
        <p:spPr>
          <a:xfrm>
            <a:off x="679768" y="4715154"/>
            <a:ext cx="5438140" cy="4466987"/>
          </a:xfrm>
          <a:prstGeom prst="rect">
            <a:avLst/>
          </a:prstGeom>
        </p:spPr>
        <p:txBody>
          <a:bodyPr vert="horz" lIns="95558" tIns="47779" rIns="95558" bIns="47779"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9428583"/>
            <a:ext cx="2945659" cy="496332"/>
          </a:xfrm>
          <a:prstGeom prst="rect">
            <a:avLst/>
          </a:prstGeom>
        </p:spPr>
        <p:txBody>
          <a:bodyPr vert="horz" lIns="95558" tIns="47779" rIns="95558" bIns="47779"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3"/>
            <a:ext cx="2945659" cy="496332"/>
          </a:xfrm>
          <a:prstGeom prst="rect">
            <a:avLst/>
          </a:prstGeom>
        </p:spPr>
        <p:txBody>
          <a:bodyPr vert="horz" lIns="95558" tIns="47779" rIns="95558" bIns="47779" rtlCol="0" anchor="b"/>
          <a:lstStyle>
            <a:lvl1pPr algn="r">
              <a:defRPr sz="1200"/>
            </a:lvl1pPr>
          </a:lstStyle>
          <a:p>
            <a:fld id="{18C8EFC9-6BD1-4423-B796-0C64A3A1BEFF}" type="slidenum">
              <a:rPr lang="nb-NO" smtClean="0"/>
              <a:pPr/>
              <a:t>‹#›</a:t>
            </a:fld>
            <a:endParaRPr lang="nb-NO"/>
          </a:p>
        </p:txBody>
      </p:sp>
    </p:spTree>
    <p:extLst>
      <p:ext uri="{BB962C8B-B14F-4D97-AF65-F5344CB8AC3E}">
        <p14:creationId xmlns:p14="http://schemas.microsoft.com/office/powerpoint/2010/main" val="294446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n-NO"/>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a:t>
            </a:fld>
            <a:endParaRPr lang="nb-NO"/>
          </a:p>
        </p:txBody>
      </p:sp>
    </p:spTree>
    <p:extLst>
      <p:ext uri="{BB962C8B-B14F-4D97-AF65-F5344CB8AC3E}">
        <p14:creationId xmlns:p14="http://schemas.microsoft.com/office/powerpoint/2010/main" val="2298771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Individuelle</a:t>
            </a:r>
            <a:r>
              <a:rPr lang="nn-NO" baseline="0" dirty="0" smtClean="0"/>
              <a:t> </a:t>
            </a:r>
            <a:r>
              <a:rPr lang="nn-NO" baseline="0" dirty="0" err="1" smtClean="0"/>
              <a:t>forutsetningar</a:t>
            </a:r>
            <a:r>
              <a:rPr lang="nn-NO" baseline="0" dirty="0" smtClean="0"/>
              <a:t> ligg også her til grunn. </a:t>
            </a:r>
          </a:p>
          <a:p>
            <a:r>
              <a:rPr lang="nn-NO" baseline="0" dirty="0" smtClean="0"/>
              <a:t>Fleire som går arbeidsretta løp som lykkast. 2 farmasøytar, 1 i jobb (Syria). Jobb Biltema </a:t>
            </a:r>
            <a:r>
              <a:rPr lang="nn-NO" baseline="0" dirty="0" err="1" smtClean="0"/>
              <a:t>Ulteinvik</a:t>
            </a:r>
            <a:r>
              <a:rPr lang="nn-NO" baseline="0" dirty="0" smtClean="0"/>
              <a:t> etter praksis i Hovdebygda. Butikksjef butikken oppe ved Shell</a:t>
            </a:r>
          </a:p>
          <a:p>
            <a:r>
              <a:rPr lang="nn-NO" baseline="0" dirty="0" smtClean="0"/>
              <a:t>Vi har mykje godt samarbeid med både kommunalt og privat for deltakarar som er motivert, friske og meistrar norsk på ei fornuftig nivå. Men skulle gjerne hatt enda betre tilgang i det kommunale.</a:t>
            </a:r>
          </a:p>
          <a:p>
            <a:r>
              <a:rPr lang="nn-NO" baseline="0" dirty="0" smtClean="0"/>
              <a:t>Sjå neste lys ark</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10</a:t>
            </a:fld>
            <a:endParaRPr lang="nb-NO"/>
          </a:p>
        </p:txBody>
      </p:sp>
    </p:spTree>
    <p:extLst>
      <p:ext uri="{BB962C8B-B14F-4D97-AF65-F5344CB8AC3E}">
        <p14:creationId xmlns:p14="http://schemas.microsoft.com/office/powerpoint/2010/main" val="342402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179171" indent="-179171">
              <a:buFont typeface="Arial" panose="020B0604020202020204" pitchFamily="34" charset="0"/>
              <a:buChar char="•"/>
            </a:pPr>
            <a:r>
              <a:rPr lang="nn-NO" dirty="0" smtClean="0"/>
              <a:t>Å gå eit utdanningsretta løp gir deltakaren ei større ro, då dei veit</a:t>
            </a:r>
            <a:r>
              <a:rPr lang="nn-NO" baseline="0" dirty="0" smtClean="0"/>
              <a:t> kva dei skal dei neste åra. Vi opplever at deltakarar i eit arbeidsretta løp er motiverte i starten , men erfarer etter kvart at det er utfordrande å få jobb i Norge (les Volda) utan utdanning.  Norge er eit </a:t>
            </a:r>
            <a:r>
              <a:rPr lang="nn-NO" baseline="0" dirty="0" err="1" smtClean="0"/>
              <a:t>høgkompetanse</a:t>
            </a:r>
            <a:r>
              <a:rPr lang="nn-NO" baseline="0" dirty="0" smtClean="0"/>
              <a:t> land</a:t>
            </a:r>
          </a:p>
          <a:p>
            <a:pPr marL="179171" indent="-179171">
              <a:buFont typeface="Arial" panose="020B0604020202020204" pitchFamily="34" charset="0"/>
              <a:buChar char="•"/>
            </a:pPr>
            <a:endParaRPr lang="nn-NO" baseline="0" dirty="0" smtClean="0"/>
          </a:p>
          <a:p>
            <a:pPr marL="179171" indent="-179171">
              <a:buFont typeface="Arial" panose="020B0604020202020204" pitchFamily="34" charset="0"/>
              <a:buChar char="•"/>
            </a:pPr>
            <a:r>
              <a:rPr lang="nn-NO" baseline="0" dirty="0" smtClean="0"/>
              <a:t>Den svake gruppa som treng tid er utfordrande. Dei fungerer ikkje i ordinær praksis. Kvalifiseringa tek då ofte fleire år enn 2.</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11</a:t>
            </a:fld>
            <a:endParaRPr lang="nb-NO"/>
          </a:p>
        </p:txBody>
      </p:sp>
    </p:spTree>
    <p:extLst>
      <p:ext uri="{BB962C8B-B14F-4D97-AF65-F5344CB8AC3E}">
        <p14:creationId xmlns:p14="http://schemas.microsoft.com/office/powerpoint/2010/main" val="2828510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179171" indent="-179171">
              <a:buFont typeface="Arial" panose="020B0604020202020204" pitchFamily="34" charset="0"/>
              <a:buChar char="•"/>
            </a:pPr>
            <a:r>
              <a:rPr lang="nn-NO" dirty="0" err="1" smtClean="0"/>
              <a:t>Fafo</a:t>
            </a:r>
            <a:r>
              <a:rPr lang="nn-NO" dirty="0" smtClean="0"/>
              <a:t> rapport 330 sider prøver å seie noko om dette,</a:t>
            </a:r>
            <a:r>
              <a:rPr lang="nn-NO" baseline="0" dirty="0" smtClean="0"/>
              <a:t> samt KS- studiet gjennomført av </a:t>
            </a:r>
            <a:r>
              <a:rPr lang="nn-NO" baseline="0" dirty="0" err="1" smtClean="0"/>
              <a:t>østlandsforsking</a:t>
            </a:r>
            <a:endParaRPr lang="nn-NO" dirty="0" smtClean="0"/>
          </a:p>
          <a:p>
            <a:pPr marL="179171" indent="-179171">
              <a:buFont typeface="Arial" panose="020B0604020202020204" pitchFamily="34" charset="0"/>
              <a:buChar char="•"/>
            </a:pPr>
            <a:endParaRPr lang="nn-NO" dirty="0" smtClean="0"/>
          </a:p>
          <a:p>
            <a:pPr marL="179171" indent="-179171">
              <a:buFont typeface="Arial" panose="020B0604020202020204" pitchFamily="34" charset="0"/>
              <a:buChar char="•"/>
            </a:pPr>
            <a:r>
              <a:rPr lang="nn-NO" dirty="0" smtClean="0"/>
              <a:t>Lokal tilpassing</a:t>
            </a:r>
          </a:p>
          <a:p>
            <a:pPr marL="179171" indent="-179171">
              <a:buFont typeface="Arial" panose="020B0604020202020204" pitchFamily="34" charset="0"/>
              <a:buChar char="•"/>
            </a:pPr>
            <a:endParaRPr lang="nn-NO" dirty="0" smtClean="0"/>
          </a:p>
          <a:p>
            <a:pPr marL="179171" indent="-179171">
              <a:buFont typeface="Arial" panose="020B0604020202020204" pitchFamily="34" charset="0"/>
              <a:buChar char="•"/>
            </a:pPr>
            <a:r>
              <a:rPr lang="nn-NO" dirty="0" smtClean="0"/>
              <a:t>Organiseringa</a:t>
            </a:r>
            <a:r>
              <a:rPr lang="nn-NO" baseline="0" dirty="0" smtClean="0"/>
              <a:t> vår og næringslivet i Volda gjer at det blir naturlig å satse på utdanning.</a:t>
            </a:r>
          </a:p>
          <a:p>
            <a:pPr marL="179171" indent="-179171">
              <a:buFont typeface="Arial" panose="020B0604020202020204" pitchFamily="34" charset="0"/>
              <a:buChar char="•"/>
            </a:pPr>
            <a:endParaRPr lang="nn-NO" baseline="0" dirty="0" smtClean="0"/>
          </a:p>
          <a:p>
            <a:pPr marL="179171" indent="-179171">
              <a:buFont typeface="Arial" panose="020B0604020202020204" pitchFamily="34" charset="0"/>
              <a:buChar char="•"/>
            </a:pPr>
            <a:r>
              <a:rPr lang="nn-NO" baseline="0" dirty="0" smtClean="0"/>
              <a:t>Forsking seier at </a:t>
            </a:r>
            <a:r>
              <a:rPr lang="nn-NO" baseline="0" dirty="0" err="1" smtClean="0"/>
              <a:t>kommuner</a:t>
            </a:r>
            <a:r>
              <a:rPr lang="nn-NO" baseline="0" dirty="0" smtClean="0"/>
              <a:t> med politisk og administrativ forankring lykkast best (statesikk 10 på topp)</a:t>
            </a:r>
          </a:p>
          <a:p>
            <a:pPr marL="179171" indent="-179171">
              <a:buFont typeface="Arial" panose="020B0604020202020204" pitchFamily="34" charset="0"/>
              <a:buChar char="•"/>
            </a:pPr>
            <a:endParaRPr lang="nn-NO" baseline="0" dirty="0" smtClean="0"/>
          </a:p>
          <a:p>
            <a:pPr marL="179171" indent="-179171">
              <a:buFont typeface="Arial" panose="020B0604020202020204" pitchFamily="34" charset="0"/>
              <a:buChar char="•"/>
            </a:pPr>
            <a:r>
              <a:rPr lang="nn-NO" baseline="0" dirty="0" smtClean="0"/>
              <a:t>Forsking seier at dei </a:t>
            </a:r>
            <a:r>
              <a:rPr lang="nn-NO" baseline="0" dirty="0" err="1" smtClean="0"/>
              <a:t>kommunene</a:t>
            </a:r>
            <a:r>
              <a:rPr lang="nn-NO" baseline="0" dirty="0" smtClean="0"/>
              <a:t> som har økonomisk </a:t>
            </a:r>
            <a:r>
              <a:rPr lang="nn-NO" baseline="0" dirty="0" err="1" smtClean="0"/>
              <a:t>friheit</a:t>
            </a:r>
            <a:r>
              <a:rPr lang="nn-NO" baseline="0" dirty="0" smtClean="0"/>
              <a:t> til å prøve ut nye tiltak har best resultat.</a:t>
            </a:r>
          </a:p>
          <a:p>
            <a:pPr marL="179171" indent="-179171">
              <a:buFont typeface="Arial" panose="020B0604020202020204" pitchFamily="34" charset="0"/>
              <a:buChar char="•"/>
            </a:pPr>
            <a:endParaRPr lang="nn-NO" baseline="0" dirty="0" smtClean="0"/>
          </a:p>
          <a:p>
            <a:pPr marL="179171" indent="-179171">
              <a:buFont typeface="Arial" panose="020B0604020202020204" pitchFamily="34" charset="0"/>
              <a:buChar char="•"/>
            </a:pPr>
            <a:r>
              <a:rPr lang="nn-NO" baseline="0" dirty="0" smtClean="0"/>
              <a:t>Kombinasjonsløp har også positiv effekt for mange</a:t>
            </a:r>
            <a:endParaRPr lang="nn-NO" dirty="0" smtClean="0"/>
          </a:p>
          <a:p>
            <a:pPr marL="179171" indent="-179171">
              <a:buFont typeface="Arial" panose="020B0604020202020204" pitchFamily="34" charset="0"/>
              <a:buChar char="•"/>
            </a:pPr>
            <a:endParaRPr lang="nn-NO" dirty="0" smtClean="0"/>
          </a:p>
          <a:p>
            <a:pPr marL="179171" indent="-179171">
              <a:buFont typeface="Arial" panose="020B0604020202020204" pitchFamily="34" charset="0"/>
              <a:buChar char="•"/>
            </a:pP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12</a:t>
            </a:fld>
            <a:endParaRPr lang="nb-NO"/>
          </a:p>
        </p:txBody>
      </p:sp>
    </p:spTree>
    <p:extLst>
      <p:ext uri="{BB962C8B-B14F-4D97-AF65-F5344CB8AC3E}">
        <p14:creationId xmlns:p14="http://schemas.microsoft.com/office/powerpoint/2010/main" val="3069249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lnSpcReduction="10000"/>
          </a:bodyPr>
          <a:lstStyle/>
          <a:p>
            <a:pPr marL="171450" indent="-171450">
              <a:buFont typeface="Arial" panose="020B0604020202020204" pitchFamily="34" charset="0"/>
              <a:buChar char="•"/>
            </a:pPr>
            <a:r>
              <a:rPr lang="nn-NO" dirty="0" smtClean="0"/>
              <a:t>For</a:t>
            </a:r>
            <a:r>
              <a:rPr lang="nn-NO" baseline="0" dirty="0" smtClean="0"/>
              <a:t> mange deltakarar lykkast vi bra, og har gode tiltak både utdanningsretta og arbeidsretta. Men vi har ei gruppe svake deltakarar, sein </a:t>
            </a:r>
            <a:r>
              <a:rPr lang="nn-NO" baseline="0" dirty="0" err="1" smtClean="0"/>
              <a:t>progreajon</a:t>
            </a:r>
            <a:r>
              <a:rPr lang="nn-NO" baseline="0" dirty="0" smtClean="0"/>
              <a:t>, kanskje helseplager og </a:t>
            </a:r>
            <a:r>
              <a:rPr lang="nn-NO" baseline="0" dirty="0" err="1" smtClean="0"/>
              <a:t>traumer</a:t>
            </a:r>
            <a:r>
              <a:rPr lang="nn-NO" baseline="0" dirty="0" smtClean="0"/>
              <a:t> som treng tid og fell utanfor det </a:t>
            </a:r>
            <a:r>
              <a:rPr lang="nn-NO" baseline="0" dirty="0" err="1" smtClean="0"/>
              <a:t>apperatet</a:t>
            </a:r>
            <a:r>
              <a:rPr lang="nn-NO" baseline="0" dirty="0" smtClean="0"/>
              <a:t> som </a:t>
            </a:r>
            <a:r>
              <a:rPr lang="nn-NO" baseline="0" dirty="0" err="1" smtClean="0"/>
              <a:t>fungerar</a:t>
            </a:r>
            <a:r>
              <a:rPr lang="nn-NO" baseline="0" dirty="0" smtClean="0"/>
              <a:t> for fleirtalet. </a:t>
            </a:r>
            <a:r>
              <a:rPr lang="nn-NO" baseline="0" dirty="0" err="1" smtClean="0"/>
              <a:t>Vls</a:t>
            </a:r>
            <a:r>
              <a:rPr lang="nn-NO" baseline="0" dirty="0" smtClean="0"/>
              <a:t> ser det vanskelig med tanke på denne bransjen der </a:t>
            </a:r>
            <a:r>
              <a:rPr lang="nn-NO" baseline="0" dirty="0" err="1" smtClean="0"/>
              <a:t>svingningane</a:t>
            </a:r>
            <a:r>
              <a:rPr lang="nn-NO" baseline="0" dirty="0" smtClean="0"/>
              <a:t> er store, og sjølv skulle vere rigga for alle behov. For denne gruppa er det blant anna behov for å skape kvalifiseringsarenaer i kommunal regi.  Eg er sikker på at langsiktig vil dette vere svært fornuftig. Alternativet er sosialhjelp gjennom NAV, passivitet, </a:t>
            </a:r>
            <a:r>
              <a:rPr lang="nn-NO" baseline="0" dirty="0" err="1" smtClean="0"/>
              <a:t>helseutfordringar</a:t>
            </a:r>
            <a:r>
              <a:rPr lang="nn-NO" baseline="0" dirty="0" smtClean="0"/>
              <a:t> o.s.v. Kostnadane over tid vil vere store.</a:t>
            </a:r>
          </a:p>
          <a:p>
            <a:pPr marL="171450" indent="-171450">
              <a:buFont typeface="Arial" panose="020B0604020202020204" pitchFamily="34" charset="0"/>
              <a:buChar char="•"/>
            </a:pPr>
            <a:endParaRPr lang="nn-NO" baseline="0" dirty="0" smtClean="0"/>
          </a:p>
          <a:p>
            <a:pPr marL="171450" indent="-171450">
              <a:buFont typeface="Arial" panose="020B0604020202020204" pitchFamily="34" charset="0"/>
              <a:buChar char="•"/>
            </a:pPr>
            <a:r>
              <a:rPr lang="nn-NO" baseline="0" dirty="0" smtClean="0"/>
              <a:t>Vi må få til betre samarbeid på tvers av sektorane, På den måten kan vi jobbe smartare og meir kostnadseffektivt. </a:t>
            </a:r>
            <a:r>
              <a:rPr lang="nn-NO" baseline="0" dirty="0" err="1" smtClean="0"/>
              <a:t>Vls</a:t>
            </a:r>
            <a:r>
              <a:rPr lang="nn-NO" baseline="0" dirty="0" smtClean="0"/>
              <a:t> har dyktige medarbeidarar på </a:t>
            </a:r>
            <a:r>
              <a:rPr lang="nn-NO" baseline="0" dirty="0" err="1" smtClean="0"/>
              <a:t>Vls</a:t>
            </a:r>
            <a:r>
              <a:rPr lang="nn-NO" baseline="0" dirty="0" smtClean="0"/>
              <a:t>, ein oppvekstsjef som gir tillit, god kompetanse i Nina K, men særlig for den svake gruppa treng vi trygge tilrettelagte kvalifiseringsarenaer.  Volda kommune sine deltakarar ikkje </a:t>
            </a:r>
            <a:r>
              <a:rPr lang="nn-NO" baseline="0" dirty="0" err="1" smtClean="0"/>
              <a:t>Vls</a:t>
            </a:r>
            <a:r>
              <a:rPr lang="nn-NO" baseline="0" dirty="0" smtClean="0"/>
              <a:t> sine.</a:t>
            </a:r>
          </a:p>
          <a:p>
            <a:pPr marL="171450" indent="-171450">
              <a:buFont typeface="Arial" panose="020B0604020202020204" pitchFamily="34" charset="0"/>
              <a:buChar char="•"/>
            </a:pPr>
            <a:endParaRPr lang="nn-NO" baseline="0" dirty="0" smtClean="0"/>
          </a:p>
          <a:p>
            <a:pPr marL="171450" indent="-171450">
              <a:buFont typeface="Arial" panose="020B0604020202020204" pitchFamily="34" charset="0"/>
              <a:buChar char="•"/>
            </a:pPr>
            <a:r>
              <a:rPr lang="nn-NO" baseline="0" dirty="0" smtClean="0"/>
              <a:t>Så er det også slik at Volda kommune har uløyste oppgåver der vi kan få ein «vinn </a:t>
            </a:r>
            <a:r>
              <a:rPr lang="nn-NO" baseline="0" dirty="0" err="1" smtClean="0"/>
              <a:t>vinn</a:t>
            </a:r>
            <a:r>
              <a:rPr lang="nn-NO" baseline="0" dirty="0" smtClean="0"/>
              <a:t>» effekt, der våre deltakarar kan bidra positivt og samtidig få kvalifisering. Gjennom slike kvalifiserings og sysselsettingstiltak kan Volda kommune unngå store sosiale utgifter om vi lykkast. Berre det å hindre </a:t>
            </a:r>
            <a:r>
              <a:rPr lang="nn-NO" baseline="0" dirty="0" err="1" smtClean="0"/>
              <a:t>uhelse</a:t>
            </a:r>
            <a:r>
              <a:rPr lang="nn-NO" baseline="0" dirty="0" smtClean="0"/>
              <a:t> er ein gevinst som er stor både for deltakar og </a:t>
            </a:r>
            <a:r>
              <a:rPr lang="nn-NO" baseline="0" dirty="0" err="1" smtClean="0"/>
              <a:t>kommuna</a:t>
            </a:r>
            <a:r>
              <a:rPr lang="nn-NO" baseline="0" dirty="0" smtClean="0"/>
              <a:t>, </a:t>
            </a:r>
            <a:r>
              <a:rPr lang="nn-NO" baseline="0" dirty="0" err="1" smtClean="0"/>
              <a:t>itilleg</a:t>
            </a:r>
            <a:r>
              <a:rPr lang="nn-NO" baseline="0" dirty="0" smtClean="0"/>
              <a:t> til å bidra med å løyse oppgåver for </a:t>
            </a:r>
            <a:r>
              <a:rPr lang="nn-NO" baseline="0" dirty="0" err="1" smtClean="0"/>
              <a:t>kommuna</a:t>
            </a:r>
            <a:r>
              <a:rPr lang="nn-NO" baseline="0" dirty="0" smtClean="0"/>
              <a:t>.  </a:t>
            </a:r>
          </a:p>
          <a:p>
            <a:pPr marL="0" indent="0">
              <a:buFont typeface="Arial" panose="020B0604020202020204" pitchFamily="34" charset="0"/>
              <a:buNone/>
            </a:pPr>
            <a:endParaRPr lang="nn-NO" baseline="0" dirty="0" smtClean="0"/>
          </a:p>
          <a:p>
            <a:pPr marL="171450" indent="-171450">
              <a:buFont typeface="Arial" panose="020B0604020202020204" pitchFamily="34" charset="0"/>
              <a:buChar char="•"/>
            </a:pPr>
            <a:r>
              <a:rPr lang="nn-NO" baseline="0" dirty="0" smtClean="0"/>
              <a:t>Tre prosjekt der målgruppa har vore tilpassa språk og arbeidstrening for deltakarar med låg progresjon (spor 1 og analfabet)</a:t>
            </a:r>
          </a:p>
          <a:p>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13</a:t>
            </a:fld>
            <a:endParaRPr lang="nb-NO"/>
          </a:p>
        </p:txBody>
      </p:sp>
    </p:spTree>
    <p:extLst>
      <p:ext uri="{BB962C8B-B14F-4D97-AF65-F5344CB8AC3E}">
        <p14:creationId xmlns:p14="http://schemas.microsoft.com/office/powerpoint/2010/main" val="1638967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pPr marL="179171" indent="-179171">
              <a:buFont typeface="Arial" panose="020B0604020202020204" pitchFamily="34" charset="0"/>
              <a:buChar char="•"/>
            </a:pPr>
            <a:r>
              <a:rPr lang="nn-NO" dirty="0" smtClean="0"/>
              <a:t>Tiltak for å auke talet på flyktningar som skal få tilpassa språk og arbeidstrening</a:t>
            </a:r>
            <a:r>
              <a:rPr lang="nn-NO" baseline="0" dirty="0" smtClean="0"/>
              <a:t> i kommunal regi.  Vi har lært, og lærar fortsatt mykje gjennom desse prosjekta. Kantina på Rådhuset har vore ein suksess (utviklingsmidlar frå staten) der samarbeidet med Furene første </a:t>
            </a:r>
            <a:r>
              <a:rPr lang="nn-NO" baseline="0" dirty="0" err="1" smtClean="0"/>
              <a:t>driftsår</a:t>
            </a:r>
            <a:r>
              <a:rPr lang="nn-NO" baseline="0" dirty="0" smtClean="0"/>
              <a:t> var avgjerande for at vi er der vi er i dag. Dette er </a:t>
            </a:r>
            <a:r>
              <a:rPr lang="nn-NO" baseline="0" dirty="0" err="1" smtClean="0"/>
              <a:t>inovasjonstenking</a:t>
            </a:r>
            <a:r>
              <a:rPr lang="nn-NO" baseline="0" dirty="0" smtClean="0"/>
              <a:t>, med tanke på å få drifta inn i den ordinære lina avslutta vi samarbeidet med Furene og inngjekk eit tett samarbeid med helse og omsorg og sentralkjøkkenet som gir kvalifisering og arbeid til flyktningar samt personar som ligg under helse og omsorg sitt ansvar.  For Volda kommune har Kantina vore ein suksess som er å sjå til. Mange utfordringar som vi har lært av, og skal ta med oss vidare. </a:t>
            </a:r>
          </a:p>
          <a:p>
            <a:pPr marL="0" indent="0">
              <a:buFont typeface="Arial" panose="020B0604020202020204" pitchFamily="34" charset="0"/>
              <a:buNone/>
            </a:pPr>
            <a:endParaRPr lang="nn-NO" baseline="0" dirty="0" smtClean="0"/>
          </a:p>
          <a:p>
            <a:pPr marL="179171" indent="-179171">
              <a:buFont typeface="Arial" panose="020B0604020202020204" pitchFamily="34" charset="0"/>
              <a:buChar char="•"/>
            </a:pPr>
            <a:r>
              <a:rPr lang="nn-NO" baseline="0" dirty="0" smtClean="0"/>
              <a:t>Dette er kvalifiseringsarenaer som er viktige for våre deltakarar og Volda kommune. Gir </a:t>
            </a:r>
            <a:r>
              <a:rPr lang="nn-NO" baseline="0" dirty="0" err="1" smtClean="0"/>
              <a:t>genvinst</a:t>
            </a:r>
            <a:r>
              <a:rPr lang="nn-NO" baseline="0" dirty="0" smtClean="0"/>
              <a:t> på fleire områder.</a:t>
            </a:r>
          </a:p>
          <a:p>
            <a:pPr marL="0" indent="0">
              <a:buFont typeface="Arial" panose="020B0604020202020204" pitchFamily="34" charset="0"/>
              <a:buNone/>
            </a:pPr>
            <a:endParaRPr lang="nn-NO" baseline="0" dirty="0" smtClean="0"/>
          </a:p>
          <a:p>
            <a:pPr marL="179171" indent="-179171">
              <a:buFont typeface="Arial" panose="020B0604020202020204" pitchFamily="34" charset="0"/>
              <a:buChar char="•"/>
            </a:pPr>
            <a:r>
              <a:rPr lang="nn-NO" baseline="0" dirty="0" smtClean="0"/>
              <a:t>Vi har  gjennomført eit </a:t>
            </a:r>
            <a:r>
              <a:rPr lang="nn-NO" baseline="0" dirty="0" err="1" smtClean="0"/>
              <a:t>mentorprosjekt</a:t>
            </a:r>
            <a:r>
              <a:rPr lang="nn-NO" baseline="0" dirty="0" smtClean="0"/>
              <a:t> der målet har vore betre oppfølging både av arbeidsgivar og deltakar. Prosjekt som blir vidareført i år der blant anna NAV er ein viktig </a:t>
            </a:r>
            <a:r>
              <a:rPr lang="nn-NO" baseline="0" dirty="0" err="1" smtClean="0"/>
              <a:t>smamarbeidspart</a:t>
            </a:r>
            <a:r>
              <a:rPr lang="nn-NO" baseline="0" dirty="0" smtClean="0"/>
              <a:t>.</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14</a:t>
            </a:fld>
            <a:endParaRPr lang="nb-NO"/>
          </a:p>
        </p:txBody>
      </p:sp>
    </p:spTree>
    <p:extLst>
      <p:ext uri="{BB962C8B-B14F-4D97-AF65-F5344CB8AC3E}">
        <p14:creationId xmlns:p14="http://schemas.microsoft.com/office/powerpoint/2010/main" val="3181546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Resultat: Volda vart kontakta av </a:t>
            </a:r>
            <a:r>
              <a:rPr lang="nn-NO" dirty="0" err="1" smtClean="0"/>
              <a:t>østlandsforsking</a:t>
            </a:r>
            <a:r>
              <a:rPr lang="nn-NO" dirty="0" smtClean="0"/>
              <a:t> 2017 fordi vi var ei av få </a:t>
            </a:r>
            <a:r>
              <a:rPr lang="nn-NO" dirty="0" err="1" smtClean="0"/>
              <a:t>kommuner</a:t>
            </a:r>
            <a:r>
              <a:rPr lang="nn-NO" dirty="0" smtClean="0"/>
              <a:t> som hadde nådde</a:t>
            </a:r>
            <a:r>
              <a:rPr lang="nn-NO" baseline="0" dirty="0" smtClean="0"/>
              <a:t> regjeringa sitt mål om 70% overgang til arbeid/utdanning eit år etter avslutta </a:t>
            </a:r>
            <a:r>
              <a:rPr lang="nn-NO" baseline="0" dirty="0" err="1" smtClean="0"/>
              <a:t>intro</a:t>
            </a:r>
            <a:r>
              <a:rPr lang="nn-NO" baseline="0" dirty="0" smtClean="0"/>
              <a:t> for årskull 2015. Statestikk viste at Volda var blant dei 10 beste kommunen i landet. I tillegg viste Volda gode resultat også for årskulla 2013 og 2014 samt 2010 der vi låg over landssnittet. Saman med Asker, Rælingen, Stange og Trondheim vart Volda kommune valt ut som ei av fem </a:t>
            </a:r>
            <a:r>
              <a:rPr lang="nn-NO" baseline="0" dirty="0" err="1" smtClean="0"/>
              <a:t>casekommuner</a:t>
            </a:r>
            <a:r>
              <a:rPr lang="nn-NO" baseline="0" dirty="0" smtClean="0"/>
              <a:t>  der </a:t>
            </a:r>
            <a:r>
              <a:rPr lang="nn-NO" baseline="0" dirty="0" err="1" smtClean="0"/>
              <a:t>østlandsforsking</a:t>
            </a:r>
            <a:r>
              <a:rPr lang="nn-NO" baseline="0" dirty="0" smtClean="0"/>
              <a:t> på vegne av </a:t>
            </a:r>
            <a:r>
              <a:rPr lang="nn-NO" baseline="0" dirty="0" err="1" smtClean="0"/>
              <a:t>ks</a:t>
            </a:r>
            <a:r>
              <a:rPr lang="nn-NO" baseline="0" dirty="0" smtClean="0"/>
              <a:t> kom til </a:t>
            </a:r>
            <a:r>
              <a:rPr lang="nn-NO" baseline="0" dirty="0" err="1" smtClean="0"/>
              <a:t>sentert</a:t>
            </a:r>
            <a:r>
              <a:rPr lang="nn-NO" baseline="0" dirty="0" smtClean="0"/>
              <a:t> for å studere kva vi gjorde for å oppnå dei gode resultata. (kvalitative intervju og observasjonar)</a:t>
            </a:r>
          </a:p>
          <a:p>
            <a:r>
              <a:rPr lang="nn-NO" baseline="0" dirty="0" smtClean="0"/>
              <a:t>Det er derfor ingen grunn til å tvile på at kvaliteten og arbeidet som har blitt gjort og blir gjort ved </a:t>
            </a:r>
            <a:r>
              <a:rPr lang="nn-NO" baseline="0" dirty="0" err="1" smtClean="0"/>
              <a:t>Vls</a:t>
            </a:r>
            <a:r>
              <a:rPr lang="nn-NO" baseline="0" dirty="0" smtClean="0"/>
              <a:t> ikkje er god. Volda tok sjølv hand om norskopplæring i 2013, og sjølv med forholdsvis kort fartstid </a:t>
            </a:r>
            <a:r>
              <a:rPr lang="nn-NO" baseline="0" dirty="0" err="1" smtClean="0"/>
              <a:t>vhar</a:t>
            </a:r>
            <a:r>
              <a:rPr lang="nn-NO" baseline="0" dirty="0" smtClean="0"/>
              <a:t> vi vist til resultat som er blant dei beste i landet.</a:t>
            </a:r>
          </a:p>
          <a:p>
            <a:endParaRPr lang="nn-NO" baseline="0" dirty="0" smtClean="0"/>
          </a:p>
          <a:p>
            <a:r>
              <a:rPr lang="nn-NO" baseline="0" dirty="0" smtClean="0"/>
              <a:t>Statestikk: </a:t>
            </a:r>
            <a:r>
              <a:rPr lang="nn-NO" baseline="0" dirty="0" err="1" smtClean="0"/>
              <a:t>Vls</a:t>
            </a:r>
            <a:r>
              <a:rPr lang="nn-NO" baseline="0" dirty="0" smtClean="0"/>
              <a:t> blir målt på resultat kvart år, og det er viktig å lese statetikken rett og gå bak tala.  </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15</a:t>
            </a:fld>
            <a:endParaRPr lang="nb-NO"/>
          </a:p>
        </p:txBody>
      </p:sp>
    </p:spTree>
    <p:extLst>
      <p:ext uri="{BB962C8B-B14F-4D97-AF65-F5344CB8AC3E}">
        <p14:creationId xmlns:p14="http://schemas.microsoft.com/office/powerpoint/2010/main" val="1284143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n-NO"/>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16</a:t>
            </a:fld>
            <a:endParaRPr lang="nb-NO"/>
          </a:p>
        </p:txBody>
      </p:sp>
    </p:spTree>
    <p:extLst>
      <p:ext uri="{BB962C8B-B14F-4D97-AF65-F5344CB8AC3E}">
        <p14:creationId xmlns:p14="http://schemas.microsoft.com/office/powerpoint/2010/main" val="1531252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I 2016 utvida vi</a:t>
            </a:r>
            <a:r>
              <a:rPr lang="nn-NO" baseline="0" dirty="0" smtClean="0"/>
              <a:t> og no i 2018 bygger vi ned.</a:t>
            </a:r>
            <a:endParaRPr lang="nn-NO" dirty="0" smtClean="0"/>
          </a:p>
          <a:p>
            <a:r>
              <a:rPr lang="nn-NO" dirty="0" smtClean="0"/>
              <a:t>Som leiar for </a:t>
            </a:r>
            <a:r>
              <a:rPr lang="nn-NO" dirty="0" err="1" smtClean="0"/>
              <a:t>Vls</a:t>
            </a:r>
            <a:r>
              <a:rPr lang="nn-NO" dirty="0" smtClean="0"/>
              <a:t> så har</a:t>
            </a:r>
            <a:r>
              <a:rPr lang="nn-NO" baseline="0" dirty="0" smtClean="0"/>
              <a:t> eg eit ansvar for å forvalte økonomien til Volda kommune på best mulig måte. Det er eit ansvar eg tek i tett smarabeid med oppvekstsjefen. Vi skal drifte kvalifisering på ein god og fornuftig måte der målet er at flest mulig deltakarar skal få varig </a:t>
            </a:r>
            <a:r>
              <a:rPr lang="nn-NO" baseline="0" dirty="0" err="1" smtClean="0"/>
              <a:t>tilhørigheit</a:t>
            </a:r>
            <a:r>
              <a:rPr lang="nn-NO" baseline="0" dirty="0" smtClean="0"/>
              <a:t> i arbeidslivet. Kostnadane for dei vi ikkje lykkast med er høge både på menneskelig plan, men også økonomisk for </a:t>
            </a:r>
            <a:r>
              <a:rPr lang="nn-NO" baseline="0" dirty="0" err="1" smtClean="0"/>
              <a:t>kommuna</a:t>
            </a:r>
            <a:r>
              <a:rPr lang="nn-NO" baseline="0" dirty="0" smtClean="0"/>
              <a:t>.  Volda læringssenter tek dei grepa som trengst både i oppgangstider og nedgangstider. </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17</a:t>
            </a:fld>
            <a:endParaRPr lang="nb-NO"/>
          </a:p>
        </p:txBody>
      </p:sp>
    </p:spTree>
    <p:extLst>
      <p:ext uri="{BB962C8B-B14F-4D97-AF65-F5344CB8AC3E}">
        <p14:creationId xmlns:p14="http://schemas.microsoft.com/office/powerpoint/2010/main" val="177864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n-NO"/>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2</a:t>
            </a:fld>
            <a:endParaRPr lang="nb-NO"/>
          </a:p>
        </p:txBody>
      </p:sp>
    </p:spTree>
    <p:extLst>
      <p:ext uri="{BB962C8B-B14F-4D97-AF65-F5344CB8AC3E}">
        <p14:creationId xmlns:p14="http://schemas.microsoft.com/office/powerpoint/2010/main" val="978200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err="1" smtClean="0"/>
              <a:t>Vls</a:t>
            </a:r>
            <a:r>
              <a:rPr lang="nn-NO" dirty="0" smtClean="0"/>
              <a:t> skal altså kvalifisere flyktningar til arbeid eller vidaregåande utdanning. Det skal skje i løpet av 2 år. Vi har to år på oss til å kartlegge deltakaren.</a:t>
            </a:r>
            <a:r>
              <a:rPr lang="nn-NO" baseline="0" dirty="0" smtClean="0"/>
              <a:t> Kva kan han frå før?, arbeidserfaring, utdanning frå heimlandet, analfabet? familiesituasjon, </a:t>
            </a:r>
            <a:r>
              <a:rPr lang="nn-NO" baseline="0" dirty="0" err="1" smtClean="0"/>
              <a:t>helseutfordringa</a:t>
            </a:r>
            <a:r>
              <a:rPr lang="nn-NO" baseline="0" dirty="0" smtClean="0"/>
              <a:t> fysisk og psykisk. Kva er realistisk at denne deltakaren kan klare?, skal vi satse på utdanningsretta løp eller arbeidsretta løp? Kva vil </a:t>
            </a:r>
            <a:r>
              <a:rPr lang="nn-NO" baseline="0" dirty="0" err="1" smtClean="0"/>
              <a:t>deltakaen</a:t>
            </a:r>
            <a:r>
              <a:rPr lang="nn-NO" baseline="0" dirty="0" smtClean="0"/>
              <a:t> sjølv? </a:t>
            </a:r>
            <a:r>
              <a:rPr lang="nn-NO" dirty="0" smtClean="0"/>
              <a:t> </a:t>
            </a:r>
          </a:p>
          <a:p>
            <a:r>
              <a:rPr lang="nn-NO" dirty="0" err="1" smtClean="0"/>
              <a:t>Allereide</a:t>
            </a:r>
            <a:r>
              <a:rPr lang="nn-NO" dirty="0" smtClean="0"/>
              <a:t> her møter vi på mange utfordringar som skal avklarast med tanke på mål om arbeid/utdanning</a:t>
            </a:r>
            <a:r>
              <a:rPr lang="nn-NO" baseline="0" dirty="0" smtClean="0"/>
              <a:t> i løpet av to år.</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3</a:t>
            </a:fld>
            <a:endParaRPr lang="nb-NO"/>
          </a:p>
        </p:txBody>
      </p:sp>
    </p:spTree>
    <p:extLst>
      <p:ext uri="{BB962C8B-B14F-4D97-AF65-F5344CB8AC3E}">
        <p14:creationId xmlns:p14="http://schemas.microsoft.com/office/powerpoint/2010/main" val="1950704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Elevgrunnlaget</a:t>
            </a:r>
            <a:r>
              <a:rPr lang="nb-NO" baseline="0" dirty="0" smtClean="0"/>
              <a:t> ved </a:t>
            </a:r>
            <a:r>
              <a:rPr lang="nb-NO" baseline="0" dirty="0" err="1" smtClean="0"/>
              <a:t>Vls</a:t>
            </a:r>
            <a:r>
              <a:rPr lang="nb-NO" baseline="0" dirty="0" smtClean="0"/>
              <a:t> </a:t>
            </a:r>
            <a:r>
              <a:rPr lang="nb-NO" baseline="0" dirty="0" err="1" smtClean="0"/>
              <a:t>varierar</a:t>
            </a:r>
            <a:r>
              <a:rPr lang="nb-NO" baseline="0" dirty="0" smtClean="0"/>
              <a:t>. </a:t>
            </a:r>
            <a:r>
              <a:rPr lang="nb-NO" baseline="0" dirty="0" err="1" smtClean="0"/>
              <a:t>Vore</a:t>
            </a:r>
            <a:r>
              <a:rPr lang="nb-NO" baseline="0" dirty="0" smtClean="0"/>
              <a:t> opp i 260 </a:t>
            </a:r>
            <a:r>
              <a:rPr lang="nb-NO" baseline="0" dirty="0" err="1" smtClean="0"/>
              <a:t>elevar</a:t>
            </a:r>
            <a:r>
              <a:rPr lang="nb-NO" baseline="0" dirty="0" smtClean="0"/>
              <a:t> (før asylmottaket vart lagt ned 2016) , </a:t>
            </a:r>
            <a:r>
              <a:rPr lang="nb-NO" baseline="0" dirty="0" err="1" smtClean="0"/>
              <a:t>no</a:t>
            </a:r>
            <a:r>
              <a:rPr lang="nb-NO" baseline="0" dirty="0" smtClean="0"/>
              <a:t> </a:t>
            </a:r>
            <a:r>
              <a:rPr lang="nb-NO" baseline="0" dirty="0" err="1" smtClean="0"/>
              <a:t>ca</a:t>
            </a:r>
            <a:r>
              <a:rPr lang="nb-NO" baseline="0" dirty="0" smtClean="0"/>
              <a:t> 120. Er opptatt av å juster drifta etter </a:t>
            </a:r>
            <a:r>
              <a:rPr lang="nb-NO" baseline="0" dirty="0" err="1" smtClean="0"/>
              <a:t>talet</a:t>
            </a:r>
            <a:r>
              <a:rPr lang="nb-NO" baseline="0" dirty="0" smtClean="0"/>
              <a:t> på </a:t>
            </a:r>
            <a:r>
              <a:rPr lang="nb-NO" baseline="0" dirty="0" err="1" smtClean="0"/>
              <a:t>elevar</a:t>
            </a:r>
            <a:r>
              <a:rPr lang="nb-NO" baseline="0" dirty="0" smtClean="0"/>
              <a:t>, og det har vi også gjort. Vi ligg i forkant slik at drifta heile tida kan tilpasse oss elevtallet.</a:t>
            </a:r>
          </a:p>
          <a:p>
            <a:r>
              <a:rPr lang="nb-NO" baseline="0" dirty="0" err="1" smtClean="0"/>
              <a:t>Frå</a:t>
            </a:r>
            <a:r>
              <a:rPr lang="nb-NO" baseline="0" dirty="0" smtClean="0"/>
              <a:t> å ha </a:t>
            </a:r>
            <a:r>
              <a:rPr lang="nb-NO" baseline="0" dirty="0" err="1" smtClean="0"/>
              <a:t>vore</a:t>
            </a:r>
            <a:r>
              <a:rPr lang="nb-NO" baseline="0" dirty="0" smtClean="0"/>
              <a:t> oppe i 40 EMA- gir </a:t>
            </a:r>
            <a:r>
              <a:rPr lang="nb-NO" baseline="0" dirty="0" err="1" smtClean="0"/>
              <a:t>skulen</a:t>
            </a:r>
            <a:r>
              <a:rPr lang="nb-NO" baseline="0" dirty="0" smtClean="0"/>
              <a:t> </a:t>
            </a:r>
            <a:r>
              <a:rPr lang="nb-NO" baseline="0" dirty="0" err="1" smtClean="0"/>
              <a:t>no</a:t>
            </a:r>
            <a:r>
              <a:rPr lang="nb-NO" baseline="0" dirty="0" smtClean="0"/>
              <a:t> </a:t>
            </a:r>
            <a:r>
              <a:rPr lang="nb-NO" baseline="0" dirty="0" err="1" smtClean="0"/>
              <a:t>tilbod</a:t>
            </a:r>
            <a:r>
              <a:rPr lang="nb-NO" baseline="0" dirty="0" smtClean="0"/>
              <a:t> til 12. </a:t>
            </a:r>
            <a:endParaRPr lang="nb-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4</a:t>
            </a:fld>
            <a:endParaRPr lang="nb-NO"/>
          </a:p>
        </p:txBody>
      </p:sp>
    </p:spTree>
    <p:extLst>
      <p:ext uri="{BB962C8B-B14F-4D97-AF65-F5344CB8AC3E}">
        <p14:creationId xmlns:p14="http://schemas.microsoft.com/office/powerpoint/2010/main" val="1429254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Slik ser det ut no, men vil ikkje sjå slik ut i 2018-19</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5</a:t>
            </a:fld>
            <a:endParaRPr lang="nb-NO"/>
          </a:p>
        </p:txBody>
      </p:sp>
    </p:spTree>
    <p:extLst>
      <p:ext uri="{BB962C8B-B14F-4D97-AF65-F5344CB8AC3E}">
        <p14:creationId xmlns:p14="http://schemas.microsoft.com/office/powerpoint/2010/main" val="2626576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Korleis ser senteret ut i dag? Dei 120 elevane er fordelt slik: </a:t>
            </a:r>
          </a:p>
          <a:p>
            <a:r>
              <a:rPr lang="nn-NO" dirty="0" smtClean="0"/>
              <a:t>Viktig å påpeike at det er busette deltakarar  </a:t>
            </a:r>
            <a:r>
              <a:rPr lang="nn-NO" baseline="0" dirty="0" smtClean="0"/>
              <a:t> som krev mest ressursar. 37,5 timar i veka. </a:t>
            </a:r>
          </a:p>
          <a:p>
            <a:r>
              <a:rPr lang="nn-NO" baseline="0" dirty="0" smtClean="0"/>
              <a:t>Normalen frå 2012 har vore rundt 50., med ein topp i 2016-2017.  </a:t>
            </a:r>
            <a:r>
              <a:rPr lang="nn-NO" baseline="0" dirty="0" err="1" smtClean="0"/>
              <a:t>Ik</a:t>
            </a:r>
            <a:endParaRPr lang="nn-NO" baseline="0" dirty="0" smtClean="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6</a:t>
            </a:fld>
            <a:endParaRPr lang="nb-NO"/>
          </a:p>
        </p:txBody>
      </p:sp>
    </p:spTree>
    <p:extLst>
      <p:ext uri="{BB962C8B-B14F-4D97-AF65-F5344CB8AC3E}">
        <p14:creationId xmlns:p14="http://schemas.microsoft.com/office/powerpoint/2010/main" val="1511293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Etter kartegging av </a:t>
            </a:r>
            <a:r>
              <a:rPr lang="nn-NO" dirty="0" err="1" smtClean="0"/>
              <a:t>deltkarane</a:t>
            </a:r>
            <a:r>
              <a:rPr lang="nn-NO" dirty="0" smtClean="0"/>
              <a:t>,</a:t>
            </a:r>
            <a:r>
              <a:rPr lang="nn-NO" baseline="0" dirty="0" smtClean="0"/>
              <a:t> og i samarbeid med deltakaren så </a:t>
            </a:r>
            <a:r>
              <a:rPr lang="nn-NO" baseline="0" dirty="0" err="1" smtClean="0"/>
              <a:t>besluttar</a:t>
            </a:r>
            <a:r>
              <a:rPr lang="nn-NO" baseline="0" dirty="0" smtClean="0"/>
              <a:t> vi om han/ho skal gå eit utdanningsretta løp eller eit arbeidsretta løp. Vi laga ein IP .</a:t>
            </a:r>
            <a:r>
              <a:rPr lang="nn-NO" dirty="0" smtClean="0"/>
              <a:t> No startar jobben både for deltakaren,</a:t>
            </a:r>
            <a:r>
              <a:rPr lang="nn-NO" baseline="0" dirty="0" smtClean="0"/>
              <a:t> men også for oss for å lykkast med </a:t>
            </a:r>
            <a:r>
              <a:rPr lang="nn-NO" baseline="0" dirty="0" err="1" smtClean="0"/>
              <a:t>overgong</a:t>
            </a:r>
            <a:r>
              <a:rPr lang="nn-NO" baseline="0" dirty="0" smtClean="0"/>
              <a:t> arbeid utdanning etter 2 år.</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7</a:t>
            </a:fld>
            <a:endParaRPr lang="nb-NO"/>
          </a:p>
        </p:txBody>
      </p:sp>
    </p:spTree>
    <p:extLst>
      <p:ext uri="{BB962C8B-B14F-4D97-AF65-F5344CB8AC3E}">
        <p14:creationId xmlns:p14="http://schemas.microsoft.com/office/powerpoint/2010/main" val="2374704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dirty="0" smtClean="0"/>
              <a:t>Eleven og vi veit kva som skal skje dei neste åra. Norskopplæring med eit utdanningsretta fokus. 2-3 år grunnskule, og om alt går som planlagt (noko det ofte ikkje gjer) så </a:t>
            </a:r>
            <a:r>
              <a:rPr lang="nn-NO" dirty="0" err="1" smtClean="0"/>
              <a:t>vgs</a:t>
            </a:r>
            <a:r>
              <a:rPr lang="nn-NO" dirty="0" smtClean="0"/>
              <a:t>. Men betyr ikkje at eit slikt løp ikkje byr på vanskar for deltakarane. Mykje teori, mange skjær i sjøen særlig for dei som er over 24 år og ikkje har ungdomsrett.</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8</a:t>
            </a:fld>
            <a:endParaRPr lang="nb-NO"/>
          </a:p>
        </p:txBody>
      </p:sp>
    </p:spTree>
    <p:extLst>
      <p:ext uri="{BB962C8B-B14F-4D97-AF65-F5344CB8AC3E}">
        <p14:creationId xmlns:p14="http://schemas.microsoft.com/office/powerpoint/2010/main" val="3880935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fontScale="92500" lnSpcReduction="10000"/>
          </a:bodyPr>
          <a:lstStyle/>
          <a:p>
            <a:pPr marL="179171" indent="-179171">
              <a:buFont typeface="Arial" panose="020B0604020202020204" pitchFamily="34" charset="0"/>
              <a:buChar char="•"/>
            </a:pPr>
            <a:r>
              <a:rPr lang="nn-NO" dirty="0" smtClean="0"/>
              <a:t>Svake</a:t>
            </a:r>
            <a:r>
              <a:rPr lang="nn-NO" baseline="0" dirty="0" smtClean="0"/>
              <a:t> elevar startar grunnskule sjølv om dei blir </a:t>
            </a:r>
            <a:r>
              <a:rPr lang="nn-NO" baseline="0" dirty="0" err="1" smtClean="0"/>
              <a:t>fraråda</a:t>
            </a:r>
            <a:r>
              <a:rPr lang="nn-NO" baseline="0" dirty="0" smtClean="0"/>
              <a:t> eit slikt løp over 6-7 år der dei kanskje ikkje vil lykkast, og </a:t>
            </a:r>
            <a:r>
              <a:rPr lang="nn-NO" baseline="0" dirty="0" err="1" smtClean="0"/>
              <a:t>opparbeidar</a:t>
            </a:r>
            <a:r>
              <a:rPr lang="nn-NO" baseline="0" dirty="0" smtClean="0"/>
              <a:t> seg lån. </a:t>
            </a:r>
            <a:endParaRPr lang="nn-NO" dirty="0" smtClean="0"/>
          </a:p>
          <a:p>
            <a:pPr marL="179171" indent="-179171">
              <a:buFont typeface="Arial" panose="020B0604020202020204" pitchFamily="34" charset="0"/>
              <a:buChar char="•"/>
            </a:pPr>
            <a:endParaRPr lang="nn-NO" dirty="0" smtClean="0"/>
          </a:p>
          <a:p>
            <a:pPr marL="179171" indent="-179171">
              <a:buFont typeface="Arial" panose="020B0604020202020204" pitchFamily="34" charset="0"/>
              <a:buChar char="•"/>
            </a:pPr>
            <a:r>
              <a:rPr lang="nn-NO" dirty="0" smtClean="0"/>
              <a:t>Elevane</a:t>
            </a:r>
            <a:r>
              <a:rPr lang="nn-NO" baseline="0" dirty="0" smtClean="0"/>
              <a:t> skal gjennom samen pensum på grunnskulen som norske elevar brukar 10 år på i løpet av 2 år. Og først skal dei lære seg språket. Kompetansemåla for 10 klasse gjeld likt i alle fag, eksamen er lik, krava er like. Det seier seg sjølv at det stiller store krav til deltakaren. Om eleven ikkje har hatt engelsk før, så skal han/ho i tillegg lære seg eit 3- språk. Her er endringar på gang der det no blir gjennomført nokre pilotar på ein del kommunale opplæringssenter for å sjå korleis ein kanskje kan spisse opplæringa inn mot ev det yrket deltakaren skal ende opp med. Men så lenge blir det tolking av dikt, sjanger tekstar osv. Skulle hatt med meg kompetansemåla og vist kva som </a:t>
            </a:r>
            <a:r>
              <a:rPr lang="nn-NO" baseline="0" dirty="0" err="1" smtClean="0"/>
              <a:t>krevst</a:t>
            </a:r>
            <a:r>
              <a:rPr lang="nn-NO" baseline="0" dirty="0" smtClean="0"/>
              <a:t>.  </a:t>
            </a:r>
            <a:endParaRPr lang="nn-NO" dirty="0" smtClean="0"/>
          </a:p>
          <a:p>
            <a:pPr marL="179171" indent="-179171">
              <a:buFont typeface="Arial" panose="020B0604020202020204" pitchFamily="34" charset="0"/>
              <a:buChar char="•"/>
            </a:pPr>
            <a:endParaRPr lang="nn-NO" dirty="0" smtClean="0"/>
          </a:p>
          <a:p>
            <a:pPr marL="179171" indent="-179171">
              <a:buFont typeface="Arial" panose="020B0604020202020204" pitchFamily="34" charset="0"/>
              <a:buChar char="•"/>
            </a:pPr>
            <a:r>
              <a:rPr lang="nn-NO" dirty="0" smtClean="0"/>
              <a:t>Ofte er våre dyktigaste elevar over 24 år, og har dermed ikkje ungdomsrett. Sjølv om Volda læringssenter og deltakaren går ut av grunnskulen med gode karakterar så opplever vi dessverre for ofte at</a:t>
            </a:r>
            <a:r>
              <a:rPr lang="nn-NO" baseline="0" dirty="0" smtClean="0"/>
              <a:t> det ikkje er plass på linjene dei søker på vidaregåande skule. Dei stiller sist i køa.  Lokalt </a:t>
            </a:r>
            <a:r>
              <a:rPr lang="nn-NO" baseline="0" dirty="0" err="1" smtClean="0"/>
              <a:t>betinga</a:t>
            </a:r>
            <a:r>
              <a:rPr lang="nn-NO" baseline="0" dirty="0" smtClean="0"/>
              <a:t> for Volda/Ørsta. Det er fylket som utdannar fagarbeidaren i Noreg, og </a:t>
            </a:r>
            <a:r>
              <a:rPr lang="nn-NO" baseline="0" dirty="0" err="1" smtClean="0"/>
              <a:t>kommuna</a:t>
            </a:r>
            <a:r>
              <a:rPr lang="nn-NO" baseline="0" dirty="0" smtClean="0"/>
              <a:t> har dessverre ingen større </a:t>
            </a:r>
            <a:r>
              <a:rPr lang="nn-NO" baseline="0" dirty="0" err="1" smtClean="0"/>
              <a:t>påvirkning</a:t>
            </a:r>
            <a:r>
              <a:rPr lang="nn-NO" baseline="0" dirty="0" smtClean="0"/>
              <a:t> på det fylkesnivået sjølv om vi pressar på. Vi (</a:t>
            </a:r>
            <a:r>
              <a:rPr lang="nn-NO" baseline="0" dirty="0" err="1" smtClean="0"/>
              <a:t>kommuna</a:t>
            </a:r>
            <a:r>
              <a:rPr lang="nn-NO" baseline="0" dirty="0" smtClean="0"/>
              <a:t>) gjer vårt for å kvalifiser deltakarane, men når fylket skal ta over stafettpinnen stoppar det opp. </a:t>
            </a:r>
            <a:r>
              <a:rPr lang="nn-NO" baseline="0" dirty="0" err="1" smtClean="0"/>
              <a:t>Kommuna</a:t>
            </a:r>
            <a:r>
              <a:rPr lang="nn-NO" baseline="0" dirty="0" smtClean="0"/>
              <a:t> blir straffa med negativt resultat på statestikken, og mulig på sosialbudsjettet. Vi bruker mykje tid på å mase inn elevar etter skulestart. Blir jobba med eit meir </a:t>
            </a:r>
            <a:r>
              <a:rPr lang="nn-NO" baseline="0" dirty="0" err="1" smtClean="0"/>
              <a:t>heilheitleg</a:t>
            </a:r>
            <a:r>
              <a:rPr lang="nn-NO" baseline="0" dirty="0" smtClean="0"/>
              <a:t> utdanningsløp der samanhengen er betre mellom kommune og fylket.</a:t>
            </a:r>
          </a:p>
          <a:p>
            <a:pPr marL="179171" indent="-179171">
              <a:buFont typeface="Arial" panose="020B0604020202020204" pitchFamily="34" charset="0"/>
              <a:buChar char="•"/>
            </a:pPr>
            <a:endParaRPr lang="nn-NO" baseline="0" dirty="0" smtClean="0"/>
          </a:p>
          <a:p>
            <a:pPr marL="179171" indent="-179171">
              <a:buFont typeface="Arial" panose="020B0604020202020204" pitchFamily="34" charset="0"/>
              <a:buChar char="•"/>
            </a:pPr>
            <a:r>
              <a:rPr lang="nn-NO" baseline="0" dirty="0" smtClean="0"/>
              <a:t>Om eleven er så heldig å kome inn på </a:t>
            </a:r>
            <a:r>
              <a:rPr lang="nn-NO" baseline="0" dirty="0" err="1" smtClean="0"/>
              <a:t>vgs</a:t>
            </a:r>
            <a:r>
              <a:rPr lang="nn-NO" baseline="0" dirty="0" smtClean="0"/>
              <a:t>, så får han/ho sjølvsagt utfordring med lærlingplass. Det er ikkje berre eit problem for denne gruppa, men ofte stoppar utdanningsløpet opp her. Her har Volda kommune tatt grep og avsett to plassar til denne gruppa. Viktig, og viser at </a:t>
            </a:r>
            <a:r>
              <a:rPr lang="nn-NO" baseline="0" dirty="0" err="1" smtClean="0"/>
              <a:t>kommuna</a:t>
            </a:r>
            <a:r>
              <a:rPr lang="nn-NO" baseline="0" dirty="0" smtClean="0"/>
              <a:t> forstår utfordringa.</a:t>
            </a:r>
            <a:endParaRPr lang="nn-NO" dirty="0"/>
          </a:p>
        </p:txBody>
      </p:sp>
      <p:sp>
        <p:nvSpPr>
          <p:cNvPr id="4" name="Plassholder for lysbildenummer 3"/>
          <p:cNvSpPr>
            <a:spLocks noGrp="1"/>
          </p:cNvSpPr>
          <p:nvPr>
            <p:ph type="sldNum" sz="quarter" idx="10"/>
          </p:nvPr>
        </p:nvSpPr>
        <p:spPr/>
        <p:txBody>
          <a:bodyPr/>
          <a:lstStyle/>
          <a:p>
            <a:fld id="{18C8EFC9-6BD1-4423-B796-0C64A3A1BEFF}" type="slidenum">
              <a:rPr lang="nb-NO" smtClean="0"/>
              <a:pPr/>
              <a:t>9</a:t>
            </a:fld>
            <a:endParaRPr lang="nb-NO"/>
          </a:p>
        </p:txBody>
      </p:sp>
    </p:spTree>
    <p:extLst>
      <p:ext uri="{BB962C8B-B14F-4D97-AF65-F5344CB8AC3E}">
        <p14:creationId xmlns:p14="http://schemas.microsoft.com/office/powerpoint/2010/main" val="32619809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Ref idx="1002">
        <a:schemeClr val="bg1"/>
      </p:bgRef>
    </p:bg>
    <p:spTree>
      <p:nvGrpSpPr>
        <p:cNvPr id="1" name=""/>
        <p:cNvGrpSpPr/>
        <p:nvPr/>
      </p:nvGrpSpPr>
      <p:grpSpPr>
        <a:xfrm>
          <a:off x="0" y="0"/>
          <a:ext cx="0" cy="0"/>
          <a:chOff x="0" y="0"/>
          <a:chExt cx="0" cy="0"/>
        </a:xfrm>
      </p:grpSpPr>
      <p:sp>
        <p:nvSpPr>
          <p:cNvPr id="8" name="Rektangel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 linje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tel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nb-NO" smtClean="0"/>
              <a:t>Klikk for å redigere tittelstil</a:t>
            </a:r>
            <a:endParaRPr kumimoji="0" lang="en-US"/>
          </a:p>
        </p:txBody>
      </p:sp>
      <p:sp>
        <p:nvSpPr>
          <p:cNvPr id="25" name="Undertittel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b-NO" smtClean="0"/>
              <a:t>Klikk for å redigere undertittelstil i malen</a:t>
            </a:r>
            <a:endParaRPr kumimoji="0" lang="en-US"/>
          </a:p>
        </p:txBody>
      </p:sp>
      <p:sp>
        <p:nvSpPr>
          <p:cNvPr id="31" name="Plassholder for dato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5CEEF3E-2BC0-4D87-8AA6-00F70C722FAA}" type="datetimeFigureOut">
              <a:rPr lang="nb-NO" smtClean="0"/>
              <a:pPr/>
              <a:t>23.05.2018</a:t>
            </a:fld>
            <a:endParaRPr lang="nb-NO"/>
          </a:p>
        </p:txBody>
      </p:sp>
      <p:sp>
        <p:nvSpPr>
          <p:cNvPr id="18" name="Plassholder for bunntekst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nb-NO"/>
          </a:p>
        </p:txBody>
      </p:sp>
      <p:sp>
        <p:nvSpPr>
          <p:cNvPr id="29" name="Plassholder for lysbildenumm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6C234A-206D-4D1A-9EB8-289FD73BAECA}" type="slidenum">
              <a:rPr lang="nb-NO" smtClean="0"/>
              <a:pPr/>
              <a:t>‹#›</a:t>
            </a:fld>
            <a:endParaRPr lang="nb-N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553200" y="274955"/>
            <a:ext cx="1524000" cy="5851525"/>
          </a:xfrm>
        </p:spPr>
        <p:txBody>
          <a:bodyPr vert="eaVert" anchor="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457200" y="274642"/>
            <a:ext cx="6019800" cy="5851525"/>
          </a:xfrm>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a:xfrm>
            <a:off x="4242816" y="6557946"/>
            <a:ext cx="2002464" cy="226902"/>
          </a:xfrm>
        </p:spPr>
        <p:txBody>
          <a:bodyPr/>
          <a:lstStyle/>
          <a:p>
            <a:fld id="{65CEEF3E-2BC0-4D87-8AA6-00F70C722FAA}" type="datetimeFigureOut">
              <a:rPr lang="nb-NO" smtClean="0"/>
              <a:pPr/>
              <a:t>23.05.2018</a:t>
            </a:fld>
            <a:endParaRPr lang="nb-NO"/>
          </a:p>
        </p:txBody>
      </p:sp>
      <p:sp>
        <p:nvSpPr>
          <p:cNvPr id="5" name="Plassholder for bunntekst 4"/>
          <p:cNvSpPr>
            <a:spLocks noGrp="1"/>
          </p:cNvSpPr>
          <p:nvPr>
            <p:ph type="ftr" sz="quarter" idx="11"/>
          </p:nvPr>
        </p:nvSpPr>
        <p:spPr>
          <a:xfrm>
            <a:off x="457200" y="6556248"/>
            <a:ext cx="3657600" cy="228600"/>
          </a:xfrm>
        </p:spPr>
        <p:txBody>
          <a:bodyPr/>
          <a:lstStyle/>
          <a:p>
            <a:endParaRPr lang="nb-NO"/>
          </a:p>
        </p:txBody>
      </p:sp>
      <p:sp>
        <p:nvSpPr>
          <p:cNvPr id="6" name="Plassholder for lysbildenumm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6C234A-206D-4D1A-9EB8-289FD73BAECA}"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innhold 2"/>
          <p:cNvSpPr>
            <a:spLocks noGrp="1"/>
          </p:cNvSpPr>
          <p:nvPr>
            <p:ph idx="1"/>
          </p:nvPr>
        </p:nvSpPr>
        <p:spPr/>
        <p:txBody>
          <a:body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bg>
      <p:bgRef idx="1001">
        <a:schemeClr val="bg1"/>
      </p:bgRef>
    </p:bg>
    <p:spTree>
      <p:nvGrpSpPr>
        <p:cNvPr id="1" name=""/>
        <p:cNvGrpSpPr/>
        <p:nvPr/>
      </p:nvGrpSpPr>
      <p:grpSpPr>
        <a:xfrm>
          <a:off x="0" y="0"/>
          <a:ext cx="0" cy="0"/>
          <a:chOff x="0" y="0"/>
          <a:chExt cx="0" cy="0"/>
        </a:xfrm>
      </p:grpSpPr>
      <p:sp>
        <p:nvSpPr>
          <p:cNvPr id="2" name="Tittel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5CEEF3E-2BC0-4D87-8AA6-00F70C722FAA}" type="datetimeFigureOut">
              <a:rPr lang="nb-NO" smtClean="0"/>
              <a:pPr/>
              <a:t>23.05.2018</a:t>
            </a:fld>
            <a:endParaRPr lang="nb-NO"/>
          </a:p>
        </p:txBody>
      </p:sp>
      <p:sp>
        <p:nvSpPr>
          <p:cNvPr id="5" name="Plassholder for bunntekst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nb-NO"/>
          </a:p>
        </p:txBody>
      </p:sp>
      <p:sp>
        <p:nvSpPr>
          <p:cNvPr id="6" name="Plassholder for lysbildenummer 5"/>
          <p:cNvSpPr>
            <a:spLocks noGrp="1"/>
          </p:cNvSpPr>
          <p:nvPr>
            <p:ph type="sldNum" sz="quarter" idx="12"/>
          </p:nvPr>
        </p:nvSpPr>
        <p:spPr>
          <a:xfrm>
            <a:off x="6733952" y="6555112"/>
            <a:ext cx="588336" cy="228600"/>
          </a:xfrm>
        </p:spPr>
        <p:txBody>
          <a:bodyPr/>
          <a:lstStyle/>
          <a:p>
            <a:fld id="{D96C234A-206D-4D1A-9EB8-289FD73BAECA}" type="slidenum">
              <a:rPr lang="nb-NO" smtClean="0"/>
              <a:pPr/>
              <a:t>‹#›</a:t>
            </a:fld>
            <a:endParaRPr lang="nb-N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a:xfrm>
            <a:off x="457200" y="320040"/>
            <a:ext cx="7242048" cy="1143000"/>
          </a:xfrm>
        </p:spPr>
        <p:txBody>
          <a:bodyPr/>
          <a:lstStyle/>
          <a:p>
            <a:r>
              <a:rPr kumimoji="0" lang="nb-NO" smtClean="0"/>
              <a:t>Klikk for å redigere tittelstil</a:t>
            </a:r>
            <a:endParaRPr kumimoji="0" lang="en-US"/>
          </a:p>
        </p:txBody>
      </p:sp>
      <p:sp>
        <p:nvSpPr>
          <p:cNvPr id="3" name="Plassholder for innhold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innhold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320040"/>
            <a:ext cx="7242048" cy="1143000"/>
          </a:xfrm>
        </p:spPr>
        <p:txBody>
          <a:bodyPr anchor="b"/>
          <a:lstStyle>
            <a:lvl1pPr>
              <a:defRPr/>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b-NO" smtClean="0"/>
              <a:t>Klikk for å redigere tekststiler i malen</a:t>
            </a:r>
          </a:p>
        </p:txBody>
      </p:sp>
      <p:sp>
        <p:nvSpPr>
          <p:cNvPr id="4" name="Plassholder for tekst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b-NO" smtClean="0"/>
              <a:t>Klikk for å redigere tekststiler i malen</a:t>
            </a:r>
          </a:p>
        </p:txBody>
      </p:sp>
      <p:sp>
        <p:nvSpPr>
          <p:cNvPr id="5" name="Plassholder for innhold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6" name="Plassholder for innhold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7" name="Plassholder for dato 6"/>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457200" y="320040"/>
            <a:ext cx="7242048" cy="1143000"/>
          </a:xfrm>
        </p:spPr>
        <p:txBody>
          <a:bodyPr/>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lvl1pPr>
              <a:defRPr>
                <a:solidFill>
                  <a:schemeClr val="tx2"/>
                </a:solidFill>
              </a:defRPr>
            </a:lvl1pPr>
            <a:extLst/>
          </a:lstStyle>
          <a:p>
            <a:fld id="{65CEEF3E-2BC0-4D87-8AA6-00F70C722FAA}" type="datetimeFigureOut">
              <a:rPr lang="nb-NO" smtClean="0"/>
              <a:pPr/>
              <a:t>23.05.2018</a:t>
            </a:fld>
            <a:endParaRPr lang="nb-NO"/>
          </a:p>
        </p:txBody>
      </p:sp>
      <p:sp>
        <p:nvSpPr>
          <p:cNvPr id="3" name="Plassholder for bunntekst 2"/>
          <p:cNvSpPr>
            <a:spLocks noGrp="1"/>
          </p:cNvSpPr>
          <p:nvPr>
            <p:ph type="ftr" sz="quarter" idx="11"/>
          </p:nvPr>
        </p:nvSpPr>
        <p:spPr/>
        <p:txBody>
          <a:bodyPr/>
          <a:lstStyle>
            <a:lvl1pPr>
              <a:defRPr>
                <a:solidFill>
                  <a:schemeClr val="tx2"/>
                </a:solidFill>
              </a:defRPr>
            </a:lvl1pPr>
            <a:extLst/>
          </a:lstStyle>
          <a:p>
            <a:endParaRPr lang="nb-NO"/>
          </a:p>
        </p:txBody>
      </p:sp>
      <p:sp>
        <p:nvSpPr>
          <p:cNvPr id="4" name="Plassholder for lysbildenummer 3"/>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nb-NO" smtClean="0"/>
              <a:t>Klikk for å redigere tittelstil</a:t>
            </a:r>
            <a:endParaRPr kumimoji="0" lang="en-US"/>
          </a:p>
        </p:txBody>
      </p:sp>
      <p:sp>
        <p:nvSpPr>
          <p:cNvPr id="3" name="Plassholder for tekst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b-NO" smtClean="0"/>
              <a:t>Klikk for å redigere tekststiler i malen</a:t>
            </a:r>
          </a:p>
        </p:txBody>
      </p:sp>
      <p:sp>
        <p:nvSpPr>
          <p:cNvPr id="4" name="Plassholder for innhold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96C234A-206D-4D1A-9EB8-289FD73BAECA}"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e med tekst">
    <p:bg>
      <p:bgRef idx="1002">
        <a:schemeClr val="bg2"/>
      </p:bgRef>
    </p:bg>
    <p:spTree>
      <p:nvGrpSpPr>
        <p:cNvPr id="1" name=""/>
        <p:cNvGrpSpPr/>
        <p:nvPr/>
      </p:nvGrpSpPr>
      <p:grpSpPr>
        <a:xfrm>
          <a:off x="0" y="0"/>
          <a:ext cx="0" cy="0"/>
          <a:chOff x="0" y="0"/>
          <a:chExt cx="0" cy="0"/>
        </a:xfrm>
      </p:grpSpPr>
      <p:sp>
        <p:nvSpPr>
          <p:cNvPr id="8" name="Rektangel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ktangel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tel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nb-NO" smtClean="0"/>
              <a:t>Klikk for å redigere tittelstil</a:t>
            </a:r>
            <a:endParaRPr kumimoji="0" lang="en-US" dirty="0"/>
          </a:p>
        </p:txBody>
      </p:sp>
      <p:sp>
        <p:nvSpPr>
          <p:cNvPr id="4" name="Plassholder for tekst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nb-NO" smtClean="0"/>
              <a:t>Klikk for å redigere tekststiler i malen</a:t>
            </a:r>
          </a:p>
        </p:txBody>
      </p:sp>
      <p:sp>
        <p:nvSpPr>
          <p:cNvPr id="5" name="Plassholder for dato 4"/>
          <p:cNvSpPr>
            <a:spLocks noGrp="1"/>
          </p:cNvSpPr>
          <p:nvPr>
            <p:ph type="dt" sz="half" idx="10"/>
          </p:nvPr>
        </p:nvSpPr>
        <p:spPr/>
        <p:txBody>
          <a:bodyPr/>
          <a:lstStyle/>
          <a:p>
            <a:fld id="{65CEEF3E-2BC0-4D87-8AA6-00F70C722FAA}" type="datetimeFigureOut">
              <a:rPr lang="nb-NO" smtClean="0"/>
              <a:pPr/>
              <a:t>23.05.2018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96C234A-206D-4D1A-9EB8-289FD73BAECA}" type="slidenum">
              <a:rPr lang="nb-NO" smtClean="0"/>
              <a:pPr/>
              <a:t>‹#›</a:t>
            </a:fld>
            <a:endParaRPr lang="nb-NO"/>
          </a:p>
        </p:txBody>
      </p:sp>
      <p:sp>
        <p:nvSpPr>
          <p:cNvPr id="10" name="Plassholder for bild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nb-NO" smtClean="0"/>
              <a:t>Klikk ikonet for å legge til et bilde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ssholder for tittel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nb-NO" smtClean="0"/>
              <a:t>Klikk for å redigere tittelstil</a:t>
            </a:r>
            <a:endParaRPr kumimoji="0" lang="en-US"/>
          </a:p>
        </p:txBody>
      </p:sp>
      <p:sp>
        <p:nvSpPr>
          <p:cNvPr id="31" name="Plassholder for tekst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27" name="Plassholder for dato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5CEEF3E-2BC0-4D87-8AA6-00F70C722FAA}" type="datetimeFigureOut">
              <a:rPr lang="nb-NO" smtClean="0"/>
              <a:pPr/>
              <a:t>23.05.2018</a:t>
            </a:fld>
            <a:endParaRPr lang="nb-NO"/>
          </a:p>
        </p:txBody>
      </p:sp>
      <p:sp>
        <p:nvSpPr>
          <p:cNvPr id="4" name="Plassholder for bunntekst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nb-NO"/>
          </a:p>
        </p:txBody>
      </p:sp>
      <p:sp>
        <p:nvSpPr>
          <p:cNvPr id="16" name="Plassholder for lysbildenumm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6C234A-206D-4D1A-9EB8-289FD73BAECA}"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ks.no/introduksjonsprogramm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ks.no/globalassets/a-marianne/digital-veileder/rapport-fra-ostlandsforskning.pdf?id=104872"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Volda læringssenter</a:t>
            </a:r>
            <a:endParaRPr lang="nb-NO" dirty="0"/>
          </a:p>
        </p:txBody>
      </p:sp>
      <p:sp>
        <p:nvSpPr>
          <p:cNvPr id="3" name="Undertittel 2"/>
          <p:cNvSpPr>
            <a:spLocks noGrp="1"/>
          </p:cNvSpPr>
          <p:nvPr>
            <p:ph type="subTitle" idx="1"/>
          </p:nvPr>
        </p:nvSpPr>
        <p:spPr/>
        <p:txBody>
          <a:bodyPr/>
          <a:lstStyle/>
          <a:p>
            <a:pPr algn="ctr"/>
            <a:r>
              <a:rPr lang="nb-NO" dirty="0" smtClean="0"/>
              <a:t>Opplæring og kvalifisering for  </a:t>
            </a:r>
            <a:r>
              <a:rPr lang="nb-NO" dirty="0" err="1" smtClean="0"/>
              <a:t>flyktningar</a:t>
            </a:r>
            <a:r>
              <a:rPr lang="nb-NO" dirty="0" smtClean="0"/>
              <a:t> og </a:t>
            </a:r>
            <a:r>
              <a:rPr lang="nb-NO" dirty="0" err="1" smtClean="0"/>
              <a:t>innvandrarar</a:t>
            </a:r>
            <a:r>
              <a:rPr lang="nb-NO" dirty="0" smtClean="0"/>
              <a:t> </a:t>
            </a:r>
          </a:p>
          <a:p>
            <a:endParaRPr lang="nb-N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Arbeidsretta løp</a:t>
            </a:r>
            <a:endParaRPr lang="nn-NO" dirty="0"/>
          </a:p>
        </p:txBody>
      </p:sp>
      <p:sp>
        <p:nvSpPr>
          <p:cNvPr id="3" name="Plassholder for innhold 2"/>
          <p:cNvSpPr>
            <a:spLocks noGrp="1"/>
          </p:cNvSpPr>
          <p:nvPr>
            <p:ph idx="1"/>
          </p:nvPr>
        </p:nvSpPr>
        <p:spPr/>
        <p:txBody>
          <a:bodyPr>
            <a:normAutofit lnSpcReduction="10000"/>
          </a:bodyPr>
          <a:lstStyle/>
          <a:p>
            <a:r>
              <a:rPr lang="nn-NO" dirty="0" smtClean="0"/>
              <a:t>Svake deltakarar med låg progresjon som ikkje vil meistre utdanning (Spor 1)</a:t>
            </a:r>
          </a:p>
          <a:p>
            <a:r>
              <a:rPr lang="nn-NO" dirty="0" smtClean="0"/>
              <a:t>Deltakarar som har utdanning frå heimlandet.</a:t>
            </a:r>
          </a:p>
          <a:p>
            <a:r>
              <a:rPr lang="nn-NO" dirty="0" smtClean="0"/>
              <a:t>Deltakarar som har arbeidserfaring frå heimlandet</a:t>
            </a:r>
          </a:p>
          <a:p>
            <a:r>
              <a:rPr lang="nn-NO" dirty="0" smtClean="0"/>
              <a:t>Deltakarar som har familie og vil ut i jobb</a:t>
            </a:r>
          </a:p>
          <a:p>
            <a:r>
              <a:rPr lang="nn-NO" dirty="0" smtClean="0"/>
              <a:t>Deltakarar som har ein «høg» alder der eit utdanningsretta løp ikkje er fornuftig.</a:t>
            </a:r>
          </a:p>
          <a:p>
            <a:endParaRPr lang="nn-NO" dirty="0"/>
          </a:p>
          <a:p>
            <a:r>
              <a:rPr lang="nn-NO" dirty="0" smtClean="0"/>
              <a:t>Språkpraksis</a:t>
            </a:r>
            <a:endParaRPr lang="nn-NO" dirty="0"/>
          </a:p>
        </p:txBody>
      </p:sp>
    </p:spTree>
    <p:extLst>
      <p:ext uri="{BB962C8B-B14F-4D97-AF65-F5344CB8AC3E}">
        <p14:creationId xmlns:p14="http://schemas.microsoft.com/office/powerpoint/2010/main" val="1153999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Utfordringar </a:t>
            </a:r>
            <a:r>
              <a:rPr lang="nn-NO" dirty="0" err="1" smtClean="0"/>
              <a:t>a.r.l</a:t>
            </a:r>
            <a:endParaRPr lang="nn-NO" dirty="0"/>
          </a:p>
        </p:txBody>
      </p:sp>
      <p:sp>
        <p:nvSpPr>
          <p:cNvPr id="3" name="Plassholder for innhold 2"/>
          <p:cNvSpPr>
            <a:spLocks noGrp="1"/>
          </p:cNvSpPr>
          <p:nvPr>
            <p:ph idx="1"/>
          </p:nvPr>
        </p:nvSpPr>
        <p:spPr/>
        <p:txBody>
          <a:bodyPr>
            <a:normAutofit/>
          </a:bodyPr>
          <a:lstStyle/>
          <a:p>
            <a:r>
              <a:rPr lang="nn-NO" dirty="0" err="1" smtClean="0"/>
              <a:t>Uforutsigbart</a:t>
            </a:r>
            <a:r>
              <a:rPr lang="nn-NO" dirty="0" smtClean="0"/>
              <a:t> løp for deltakaren</a:t>
            </a:r>
          </a:p>
          <a:p>
            <a:r>
              <a:rPr lang="nn-NO" dirty="0" smtClean="0"/>
              <a:t>Behov for språk og arbeidspraksisplassar særlig for dei med sein progresjon (spor 1)</a:t>
            </a:r>
          </a:p>
          <a:p>
            <a:r>
              <a:rPr lang="nn-NO" dirty="0" smtClean="0"/>
              <a:t>Konkurranse om praksisplassar (NAV, Furene, EM, A2B, Studentar)</a:t>
            </a:r>
          </a:p>
          <a:p>
            <a:r>
              <a:rPr lang="nn-NO" dirty="0" smtClean="0"/>
              <a:t>Behov for tett samarbeid med NAV for svake </a:t>
            </a:r>
            <a:r>
              <a:rPr lang="nn-NO" dirty="0" err="1" smtClean="0"/>
              <a:t>elevarsom</a:t>
            </a:r>
            <a:r>
              <a:rPr lang="nn-NO" dirty="0" smtClean="0"/>
              <a:t> </a:t>
            </a:r>
            <a:r>
              <a:rPr lang="nn-NO" dirty="0" err="1" smtClean="0"/>
              <a:t>trng</a:t>
            </a:r>
            <a:r>
              <a:rPr lang="nn-NO" dirty="0" smtClean="0"/>
              <a:t> lengre tid</a:t>
            </a:r>
          </a:p>
          <a:p>
            <a:r>
              <a:rPr lang="nn-NO" dirty="0" smtClean="0"/>
              <a:t>Behov for tett oppfølging på arbeidsplassen over tid.</a:t>
            </a:r>
          </a:p>
          <a:p>
            <a:r>
              <a:rPr lang="nn-NO" dirty="0" smtClean="0"/>
              <a:t>Noreg eit </a:t>
            </a:r>
            <a:r>
              <a:rPr lang="nn-NO" dirty="0" err="1" smtClean="0"/>
              <a:t>høgkompetanseland</a:t>
            </a:r>
            <a:endParaRPr lang="nn-NO" dirty="0" smtClean="0"/>
          </a:p>
          <a:p>
            <a:endParaRPr lang="nn-NO" dirty="0"/>
          </a:p>
        </p:txBody>
      </p:sp>
    </p:spTree>
    <p:extLst>
      <p:ext uri="{BB962C8B-B14F-4D97-AF65-F5344CB8AC3E}">
        <p14:creationId xmlns:p14="http://schemas.microsoft.com/office/powerpoint/2010/main" val="2378206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Kva </a:t>
            </a:r>
            <a:r>
              <a:rPr lang="nn-NO" dirty="0" err="1" smtClean="0"/>
              <a:t>virkar</a:t>
            </a:r>
            <a:endParaRPr lang="nn-NO" dirty="0"/>
          </a:p>
        </p:txBody>
      </p:sp>
      <p:sp>
        <p:nvSpPr>
          <p:cNvPr id="3" name="Plassholder for innhold 2"/>
          <p:cNvSpPr>
            <a:spLocks noGrp="1"/>
          </p:cNvSpPr>
          <p:nvPr>
            <p:ph idx="1"/>
          </p:nvPr>
        </p:nvSpPr>
        <p:spPr/>
        <p:txBody>
          <a:bodyPr>
            <a:normAutofit fontScale="55000" lnSpcReduction="20000"/>
          </a:bodyPr>
          <a:lstStyle/>
          <a:p>
            <a:r>
              <a:rPr lang="nn-NO" dirty="0" err="1" smtClean="0"/>
              <a:t>Fafo</a:t>
            </a:r>
            <a:r>
              <a:rPr lang="nn-NO" dirty="0" smtClean="0"/>
              <a:t> rapport 2017</a:t>
            </a:r>
          </a:p>
          <a:p>
            <a:r>
              <a:rPr lang="nn-NO" dirty="0" smtClean="0"/>
              <a:t>KS- prosjekt</a:t>
            </a:r>
          </a:p>
          <a:p>
            <a:r>
              <a:rPr lang="nn-NO" dirty="0" smtClean="0"/>
              <a:t>Det som </a:t>
            </a:r>
            <a:r>
              <a:rPr lang="nn-NO" dirty="0" err="1" smtClean="0"/>
              <a:t>virkar</a:t>
            </a:r>
            <a:r>
              <a:rPr lang="nn-NO" dirty="0" smtClean="0"/>
              <a:t> i Trondheim </a:t>
            </a:r>
            <a:r>
              <a:rPr lang="nn-NO" dirty="0" err="1" smtClean="0"/>
              <a:t>virkar</a:t>
            </a:r>
            <a:r>
              <a:rPr lang="nn-NO" dirty="0" smtClean="0"/>
              <a:t> nødvendigvis ikkje i Volda</a:t>
            </a:r>
          </a:p>
          <a:p>
            <a:r>
              <a:rPr lang="nn-NO" dirty="0" smtClean="0"/>
              <a:t>Må ta </a:t>
            </a:r>
            <a:r>
              <a:rPr lang="nn-NO" dirty="0" err="1" smtClean="0"/>
              <a:t>hensyn</a:t>
            </a:r>
            <a:r>
              <a:rPr lang="nn-NO" dirty="0" smtClean="0"/>
              <a:t> til det lokale næringslivet, kvar er det behov?</a:t>
            </a:r>
          </a:p>
          <a:p>
            <a:pPr lvl="1"/>
            <a:r>
              <a:rPr lang="nn-NO" dirty="0" smtClean="0"/>
              <a:t>Helsevesenet(mange kvinner), barnehage, reinhald, fiskeindustrien</a:t>
            </a:r>
          </a:p>
          <a:p>
            <a:r>
              <a:rPr lang="nn-NO" dirty="0" smtClean="0"/>
              <a:t>Individet i fokus</a:t>
            </a:r>
          </a:p>
          <a:p>
            <a:pPr lvl="1"/>
            <a:r>
              <a:rPr lang="nn-NO" dirty="0" smtClean="0"/>
              <a:t>Kva tiltak treng den enkelte deltakar</a:t>
            </a:r>
          </a:p>
          <a:p>
            <a:r>
              <a:rPr lang="nn-NO" dirty="0" smtClean="0"/>
              <a:t>Vurdering rundt behov/krav for formell </a:t>
            </a:r>
            <a:r>
              <a:rPr lang="nn-NO" dirty="0" err="1" smtClean="0"/>
              <a:t>kvalifiseirng</a:t>
            </a:r>
            <a:r>
              <a:rPr lang="nn-NO" dirty="0" smtClean="0"/>
              <a:t> (god tilgang)</a:t>
            </a:r>
          </a:p>
          <a:p>
            <a:pPr lvl="1"/>
            <a:r>
              <a:rPr lang="nn-NO" dirty="0" smtClean="0"/>
              <a:t>Kva er mest fornuftig i det lange løp?</a:t>
            </a:r>
          </a:p>
          <a:p>
            <a:r>
              <a:rPr lang="nn-NO" dirty="0" smtClean="0"/>
              <a:t>Arbeidsretta tiltak gjennom NAV (mindre god tilgang)</a:t>
            </a:r>
          </a:p>
          <a:p>
            <a:pPr lvl="1"/>
            <a:r>
              <a:rPr lang="nn-NO" dirty="0" smtClean="0"/>
              <a:t>Organiseringa vår gir ein avstand til NAV</a:t>
            </a:r>
          </a:p>
          <a:p>
            <a:pPr lvl="1"/>
            <a:r>
              <a:rPr lang="nn-NO" dirty="0" smtClean="0"/>
              <a:t>NAV kontortid tysdagane VLS</a:t>
            </a:r>
          </a:p>
          <a:p>
            <a:r>
              <a:rPr lang="nn-NO" dirty="0" smtClean="0"/>
              <a:t>Politisk og administrativ forankring viktig</a:t>
            </a:r>
          </a:p>
          <a:p>
            <a:r>
              <a:rPr lang="nn-NO" dirty="0" smtClean="0"/>
              <a:t>Økonomisk handlingsrom/</a:t>
            </a:r>
            <a:r>
              <a:rPr lang="nn-NO" dirty="0" err="1" smtClean="0"/>
              <a:t>friheit</a:t>
            </a:r>
            <a:endParaRPr lang="nn-NO" dirty="0" smtClean="0"/>
          </a:p>
          <a:p>
            <a:pPr lvl="1"/>
            <a:r>
              <a:rPr lang="nn-NO" dirty="0" err="1" smtClean="0"/>
              <a:t>Kurs,oppfølging</a:t>
            </a:r>
            <a:r>
              <a:rPr lang="nn-NO" dirty="0" smtClean="0"/>
              <a:t> praksis, prosjekt</a:t>
            </a:r>
          </a:p>
          <a:p>
            <a:r>
              <a:rPr lang="nn-NO" dirty="0" smtClean="0"/>
              <a:t>Veit at ulike kvalifiseringstiltak samtidig </a:t>
            </a:r>
            <a:r>
              <a:rPr lang="nn-NO" dirty="0" err="1" smtClean="0"/>
              <a:t>virkar</a:t>
            </a:r>
            <a:r>
              <a:rPr lang="nn-NO" dirty="0" smtClean="0"/>
              <a:t> (kombinasjon norskopplæring og praksis).</a:t>
            </a:r>
          </a:p>
          <a:p>
            <a:r>
              <a:rPr lang="nn-NO" dirty="0"/>
              <a:t>S</a:t>
            </a:r>
            <a:r>
              <a:rPr lang="nn-NO" dirty="0" smtClean="0"/>
              <a:t>pråkpraksis plassar</a:t>
            </a:r>
          </a:p>
          <a:p>
            <a:r>
              <a:rPr lang="nn-NO" dirty="0" smtClean="0"/>
              <a:t>Kvalifisering av svake elevar ei utfordring</a:t>
            </a:r>
          </a:p>
          <a:p>
            <a:endParaRPr lang="nn-NO" dirty="0"/>
          </a:p>
        </p:txBody>
      </p:sp>
    </p:spTree>
    <p:extLst>
      <p:ext uri="{BB962C8B-B14F-4D97-AF65-F5344CB8AC3E}">
        <p14:creationId xmlns:p14="http://schemas.microsoft.com/office/powerpoint/2010/main" val="1963912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Korleis Lykkast</a:t>
            </a:r>
            <a:endParaRPr lang="nn-NO" dirty="0"/>
          </a:p>
        </p:txBody>
      </p:sp>
      <p:sp>
        <p:nvSpPr>
          <p:cNvPr id="3" name="Plassholder for innhold 2"/>
          <p:cNvSpPr>
            <a:spLocks noGrp="1"/>
          </p:cNvSpPr>
          <p:nvPr>
            <p:ph idx="1"/>
          </p:nvPr>
        </p:nvSpPr>
        <p:spPr/>
        <p:txBody>
          <a:bodyPr>
            <a:normAutofit fontScale="92500" lnSpcReduction="20000"/>
          </a:bodyPr>
          <a:lstStyle/>
          <a:p>
            <a:r>
              <a:rPr lang="nn-NO" dirty="0" smtClean="0"/>
              <a:t>Tillit mellom deltakar og rettleiar (</a:t>
            </a:r>
            <a:r>
              <a:rPr lang="nn-NO" dirty="0" err="1" smtClean="0"/>
              <a:t>matching</a:t>
            </a:r>
            <a:r>
              <a:rPr lang="nn-NO" dirty="0" smtClean="0"/>
              <a:t>)</a:t>
            </a:r>
            <a:endParaRPr lang="nn-NO" dirty="0"/>
          </a:p>
          <a:p>
            <a:r>
              <a:rPr lang="nn-NO" dirty="0"/>
              <a:t>Samarbeid på tvers av sektorane</a:t>
            </a:r>
          </a:p>
          <a:p>
            <a:r>
              <a:rPr lang="nn-NO" dirty="0" smtClean="0"/>
              <a:t>Tett oppfølging gjennom heile </a:t>
            </a:r>
            <a:r>
              <a:rPr lang="nn-NO" dirty="0" err="1" smtClean="0"/>
              <a:t>introprogrammet</a:t>
            </a:r>
            <a:endParaRPr lang="nn-NO" dirty="0"/>
          </a:p>
          <a:p>
            <a:r>
              <a:rPr lang="nn-NO" dirty="0" err="1" smtClean="0"/>
              <a:t>Diffrensiert</a:t>
            </a:r>
            <a:r>
              <a:rPr lang="nn-NO" dirty="0" smtClean="0"/>
              <a:t> rettleiing tilpassa den enkelte deltakar</a:t>
            </a:r>
          </a:p>
          <a:p>
            <a:r>
              <a:rPr lang="nn-NO" dirty="0" smtClean="0"/>
              <a:t>Tidlig kontakt med </a:t>
            </a:r>
            <a:r>
              <a:rPr lang="nn-NO" dirty="0" err="1" smtClean="0"/>
              <a:t>arbeidsmarkedet</a:t>
            </a:r>
            <a:endParaRPr lang="nn-NO" dirty="0" smtClean="0"/>
          </a:p>
          <a:p>
            <a:r>
              <a:rPr lang="nn-NO" dirty="0" err="1" smtClean="0"/>
              <a:t>Deltakarmedvirkning</a:t>
            </a:r>
            <a:r>
              <a:rPr lang="nn-NO" dirty="0" smtClean="0"/>
              <a:t> og </a:t>
            </a:r>
            <a:r>
              <a:rPr lang="nn-NO" dirty="0" err="1" smtClean="0"/>
              <a:t>ansvarliggjering</a:t>
            </a:r>
            <a:r>
              <a:rPr lang="nn-NO" dirty="0" smtClean="0"/>
              <a:t> av deltakar</a:t>
            </a:r>
            <a:endParaRPr lang="nn-NO" dirty="0"/>
          </a:p>
          <a:p>
            <a:r>
              <a:rPr lang="nn-NO" dirty="0" smtClean="0"/>
              <a:t>Handlingsrom som </a:t>
            </a:r>
            <a:r>
              <a:rPr lang="nn-NO" dirty="0" err="1" smtClean="0"/>
              <a:t>åpnar</a:t>
            </a:r>
            <a:r>
              <a:rPr lang="nn-NO" dirty="0" smtClean="0"/>
              <a:t> for fleksibilitet og nye løysingar. Muligheit for </a:t>
            </a:r>
            <a:r>
              <a:rPr lang="nn-NO" dirty="0" err="1" smtClean="0"/>
              <a:t>t.d</a:t>
            </a:r>
            <a:r>
              <a:rPr lang="nn-NO" dirty="0" smtClean="0"/>
              <a:t> kjøp av </a:t>
            </a:r>
            <a:r>
              <a:rPr lang="nn-NO" dirty="0" err="1" smtClean="0"/>
              <a:t>kurs,avløysar</a:t>
            </a:r>
            <a:r>
              <a:rPr lang="nn-NO" dirty="0"/>
              <a:t>, maskinførar, </a:t>
            </a:r>
            <a:r>
              <a:rPr lang="nn-NO" dirty="0" smtClean="0"/>
              <a:t>buss</a:t>
            </a:r>
            <a:endParaRPr lang="nn-NO" dirty="0"/>
          </a:p>
          <a:p>
            <a:r>
              <a:rPr lang="nn-NO" dirty="0"/>
              <a:t>Tettare samarbeid med NAV</a:t>
            </a:r>
          </a:p>
          <a:p>
            <a:r>
              <a:rPr lang="nn-NO" dirty="0"/>
              <a:t>Utvide med 3 </a:t>
            </a:r>
            <a:r>
              <a:rPr lang="nn-NO" dirty="0" err="1"/>
              <a:t>årig</a:t>
            </a:r>
            <a:r>
              <a:rPr lang="nn-NO" dirty="0"/>
              <a:t> </a:t>
            </a:r>
            <a:r>
              <a:rPr lang="nn-NO" dirty="0" smtClean="0"/>
              <a:t>løp i </a:t>
            </a:r>
            <a:r>
              <a:rPr lang="nn-NO" dirty="0"/>
              <a:t>samarbeid med NAV?</a:t>
            </a:r>
          </a:p>
          <a:p>
            <a:endParaRPr lang="nn-NO" dirty="0"/>
          </a:p>
        </p:txBody>
      </p:sp>
    </p:spTree>
    <p:extLst>
      <p:ext uri="{BB962C8B-B14F-4D97-AF65-F5344CB8AC3E}">
        <p14:creationId xmlns:p14="http://schemas.microsoft.com/office/powerpoint/2010/main" val="2372289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n-NO" dirty="0" smtClean="0"/>
              <a:t>Prosjekt/KURS</a:t>
            </a:r>
            <a:endParaRPr lang="nn-NO" dirty="0"/>
          </a:p>
        </p:txBody>
      </p:sp>
      <p:sp>
        <p:nvSpPr>
          <p:cNvPr id="3" name="Plassholder for innhold 2"/>
          <p:cNvSpPr>
            <a:spLocks noGrp="1"/>
          </p:cNvSpPr>
          <p:nvPr>
            <p:ph idx="1"/>
          </p:nvPr>
        </p:nvSpPr>
        <p:spPr/>
        <p:txBody>
          <a:bodyPr/>
          <a:lstStyle/>
          <a:p>
            <a:r>
              <a:rPr lang="nn-NO" dirty="0" smtClean="0"/>
              <a:t>Kantina Rådhuset</a:t>
            </a:r>
            <a:endParaRPr lang="nn-NO" dirty="0"/>
          </a:p>
          <a:p>
            <a:r>
              <a:rPr lang="nn-NO" dirty="0" smtClean="0"/>
              <a:t>Kurs reinhald i samarbeid med eigedom</a:t>
            </a:r>
          </a:p>
          <a:p>
            <a:r>
              <a:rPr lang="nn-NO" dirty="0" smtClean="0"/>
              <a:t>Jobbkonsulent</a:t>
            </a:r>
          </a:p>
          <a:p>
            <a:r>
              <a:rPr lang="nn-NO" dirty="0" err="1" smtClean="0"/>
              <a:t>Mentorprogram</a:t>
            </a:r>
            <a:r>
              <a:rPr lang="nn-NO" dirty="0" smtClean="0"/>
              <a:t> ordinær språkpraksis i samarbeid med høgskulen</a:t>
            </a:r>
          </a:p>
          <a:p>
            <a:r>
              <a:rPr lang="nn-NO" dirty="0" smtClean="0"/>
              <a:t>Samarbeid med helse og omsorg om styrking av fagnorsk/rettleie </a:t>
            </a:r>
            <a:r>
              <a:rPr lang="nn-NO" dirty="0" err="1" smtClean="0"/>
              <a:t>personal</a:t>
            </a:r>
            <a:endParaRPr lang="nn-NO" dirty="0" smtClean="0"/>
          </a:p>
          <a:p>
            <a:endParaRPr lang="nn-NO" dirty="0" smtClean="0"/>
          </a:p>
        </p:txBody>
      </p:sp>
    </p:spTree>
    <p:extLst>
      <p:ext uri="{BB962C8B-B14F-4D97-AF65-F5344CB8AC3E}">
        <p14:creationId xmlns:p14="http://schemas.microsoft.com/office/powerpoint/2010/main" val="2259537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Resultat/Statstikk</a:t>
            </a:r>
            <a:endParaRPr lang="nn-NO" dirty="0"/>
          </a:p>
        </p:txBody>
      </p:sp>
      <p:sp>
        <p:nvSpPr>
          <p:cNvPr id="3" name="Plassholder for innhold 2"/>
          <p:cNvSpPr>
            <a:spLocks noGrp="1"/>
          </p:cNvSpPr>
          <p:nvPr>
            <p:ph idx="1"/>
          </p:nvPr>
        </p:nvSpPr>
        <p:spPr/>
        <p:txBody>
          <a:bodyPr>
            <a:normAutofit fontScale="92500" lnSpcReduction="10000"/>
          </a:bodyPr>
          <a:lstStyle/>
          <a:p>
            <a:r>
              <a:rPr lang="nn-NO" dirty="0" smtClean="0"/>
              <a:t>Volda 10 på topp i landet </a:t>
            </a:r>
            <a:r>
              <a:rPr lang="nn-NO" dirty="0" err="1" smtClean="0"/>
              <a:t>introresultat</a:t>
            </a:r>
            <a:r>
              <a:rPr lang="nn-NO" dirty="0" smtClean="0"/>
              <a:t>:</a:t>
            </a:r>
          </a:p>
          <a:p>
            <a:pPr lvl="1"/>
            <a:r>
              <a:rPr lang="nn-NO" dirty="0" smtClean="0"/>
              <a:t>2010 kohorten 1, 3, og 5 år etter </a:t>
            </a:r>
            <a:r>
              <a:rPr lang="nn-NO" dirty="0" err="1" smtClean="0"/>
              <a:t>intro</a:t>
            </a:r>
            <a:r>
              <a:rPr lang="nn-NO" dirty="0" smtClean="0"/>
              <a:t> </a:t>
            </a:r>
          </a:p>
          <a:p>
            <a:pPr lvl="1"/>
            <a:r>
              <a:rPr lang="nn-NO" dirty="0" smtClean="0"/>
              <a:t>Tilsvarande 2013, 2014 og 2015 kohorten 1 år etter </a:t>
            </a:r>
            <a:r>
              <a:rPr lang="nn-NO" dirty="0" err="1" smtClean="0"/>
              <a:t>intro</a:t>
            </a:r>
            <a:endParaRPr lang="nn-NO" dirty="0" smtClean="0"/>
          </a:p>
          <a:p>
            <a:pPr marL="292608" lvl="1" indent="0">
              <a:buNone/>
            </a:pPr>
            <a:endParaRPr lang="nn-NO" dirty="0" smtClean="0"/>
          </a:p>
          <a:p>
            <a:pPr lvl="1"/>
            <a:r>
              <a:rPr lang="nb-NO" sz="2400" u="sng" dirty="0">
                <a:solidFill>
                  <a:srgbClr val="0563C1"/>
                </a:solidFill>
                <a:latin typeface="Calibri" panose="020F0502020204030204" pitchFamily="34" charset="0"/>
                <a:ea typeface="Calibri" panose="020F0502020204030204" pitchFamily="34" charset="0"/>
                <a:hlinkClick r:id="rId3"/>
              </a:rPr>
              <a:t>http://</a:t>
            </a:r>
            <a:r>
              <a:rPr lang="nb-NO" sz="2400" u="sng" dirty="0" smtClean="0">
                <a:solidFill>
                  <a:srgbClr val="0563C1"/>
                </a:solidFill>
                <a:latin typeface="Calibri" panose="020F0502020204030204" pitchFamily="34" charset="0"/>
                <a:ea typeface="Calibri" panose="020F0502020204030204" pitchFamily="34" charset="0"/>
                <a:hlinkClick r:id="rId3"/>
              </a:rPr>
              <a:t>www.ks.no/introduksjonsprogrammet</a:t>
            </a:r>
            <a:endParaRPr lang="nb-NO" sz="2400" u="sng" dirty="0" smtClean="0">
              <a:solidFill>
                <a:srgbClr val="0563C1"/>
              </a:solidFill>
              <a:latin typeface="Calibri" panose="020F0502020204030204" pitchFamily="34" charset="0"/>
              <a:ea typeface="Calibri" panose="020F0502020204030204" pitchFamily="34" charset="0"/>
            </a:endParaRPr>
          </a:p>
          <a:p>
            <a:pPr lvl="1"/>
            <a:r>
              <a:rPr lang="nn-NO" u="sng" dirty="0">
                <a:hlinkClick r:id="rId4"/>
              </a:rPr>
              <a:t>http://www.ks.no/globalassets/a-marianne/digital-veileder/rapport-fra-ostlandsforskning.pdf?id=104872</a:t>
            </a:r>
            <a:endParaRPr lang="nn-NO" dirty="0" smtClean="0"/>
          </a:p>
          <a:p>
            <a:pPr marL="292608" lvl="1" indent="0">
              <a:buNone/>
            </a:pPr>
            <a:endParaRPr lang="nn-NO" dirty="0" smtClean="0"/>
          </a:p>
          <a:p>
            <a:r>
              <a:rPr lang="nn-NO" dirty="0" smtClean="0"/>
              <a:t>Statestikk </a:t>
            </a:r>
            <a:endParaRPr lang="nn-NO" dirty="0"/>
          </a:p>
          <a:p>
            <a:pPr lvl="1"/>
            <a:r>
              <a:rPr lang="nn-NO" dirty="0"/>
              <a:t>Kva måler vi?, korleis les vi statestikken</a:t>
            </a:r>
            <a:r>
              <a:rPr lang="nn-NO" dirty="0" smtClean="0"/>
              <a:t>?, kva ser vi etter?</a:t>
            </a:r>
            <a:endParaRPr lang="nn-NO" dirty="0"/>
          </a:p>
          <a:p>
            <a:pPr lvl="1"/>
            <a:r>
              <a:rPr lang="nn-NO" dirty="0" smtClean="0"/>
              <a:t>Kva deltakarar er viktig for VLS i statestikken?</a:t>
            </a:r>
            <a:endParaRPr lang="nn-NO" dirty="0"/>
          </a:p>
          <a:p>
            <a:endParaRPr lang="nn-NO" dirty="0"/>
          </a:p>
        </p:txBody>
      </p:sp>
    </p:spTree>
    <p:extLst>
      <p:ext uri="{BB962C8B-B14F-4D97-AF65-F5344CB8AC3E}">
        <p14:creationId xmlns:p14="http://schemas.microsoft.com/office/powerpoint/2010/main" val="1861167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n-NO"/>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3353264254"/>
              </p:ext>
            </p:extLst>
          </p:nvPr>
        </p:nvGraphicFramePr>
        <p:xfrm>
          <a:off x="469626" y="1609726"/>
          <a:ext cx="7214147" cy="4846635"/>
        </p:xfrm>
        <a:graphic>
          <a:graphicData uri="http://schemas.openxmlformats.org/drawingml/2006/table">
            <a:tbl>
              <a:tblPr/>
              <a:tblGrid>
                <a:gridCol w="2924416">
                  <a:extLst>
                    <a:ext uri="{9D8B030D-6E8A-4147-A177-3AD203B41FA5}">
                      <a16:colId xmlns:a16="http://schemas.microsoft.com/office/drawing/2014/main" val="1486379432"/>
                    </a:ext>
                  </a:extLst>
                </a:gridCol>
                <a:gridCol w="704679">
                  <a:extLst>
                    <a:ext uri="{9D8B030D-6E8A-4147-A177-3AD203B41FA5}">
                      <a16:colId xmlns:a16="http://schemas.microsoft.com/office/drawing/2014/main" val="2479399368"/>
                    </a:ext>
                  </a:extLst>
                </a:gridCol>
                <a:gridCol w="2889182">
                  <a:extLst>
                    <a:ext uri="{9D8B030D-6E8A-4147-A177-3AD203B41FA5}">
                      <a16:colId xmlns:a16="http://schemas.microsoft.com/office/drawing/2014/main" val="3459881442"/>
                    </a:ext>
                  </a:extLst>
                </a:gridCol>
                <a:gridCol w="695870">
                  <a:extLst>
                    <a:ext uri="{9D8B030D-6E8A-4147-A177-3AD203B41FA5}">
                      <a16:colId xmlns:a16="http://schemas.microsoft.com/office/drawing/2014/main" val="1453188041"/>
                    </a:ext>
                  </a:extLst>
                </a:gridCol>
              </a:tblGrid>
              <a:tr h="281986">
                <a:tc>
                  <a:txBody>
                    <a:bodyPr/>
                    <a:lstStyle/>
                    <a:p>
                      <a:pPr algn="l" fontAlgn="b"/>
                      <a:r>
                        <a:rPr lang="nn-NO" sz="1000" b="0" i="0" u="none" strike="noStrike">
                          <a:solidFill>
                            <a:srgbClr val="000000"/>
                          </a:solidFill>
                          <a:effectLst/>
                          <a:latin typeface="Calibri" panose="020F0502020204030204" pitchFamily="34" charset="0"/>
                        </a:rPr>
                        <a:t>AVSLUTTA 2016</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l" fontAlgn="b"/>
                      <a:r>
                        <a:rPr lang="nn-NO" sz="1000" b="0" i="0" u="none" strike="noStrike">
                          <a:solidFill>
                            <a:srgbClr val="000000"/>
                          </a:solidFill>
                          <a:effectLst/>
                          <a:latin typeface="Calibri" panose="020F0502020204030204" pitchFamily="34" charset="0"/>
                        </a:rPr>
                        <a:t>Avslutta 2017 per 13.11.17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A0C7"/>
                    </a:solidFill>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A0C7"/>
                    </a:solidFill>
                  </a:tcPr>
                </a:tc>
                <a:extLst>
                  <a:ext uri="{0D108BD9-81ED-4DB2-BD59-A6C34878D82A}">
                    <a16:rowId xmlns:a16="http://schemas.microsoft.com/office/drawing/2014/main" val="3870220500"/>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i intro totalt</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77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totalt per 13.11.17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94</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503394"/>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som avslutta intro i 2016</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000" b="0" i="0" u="none" strike="noStrike">
                          <a:solidFill>
                            <a:srgbClr val="000000"/>
                          </a:solidFill>
                          <a:effectLst/>
                          <a:latin typeface="Calibri" panose="020F0502020204030204" pitchFamily="34" charset="0"/>
                        </a:rPr>
                        <a:t>Tal på deltakarar som avslutta intro per 13.11.17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32</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2510077"/>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overgang til utdanning</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4</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overgang til vgs/univ</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9</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49320"/>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overgang til arbeid</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6</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overgang til arbeid</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6</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181533"/>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overgang til grunnskule</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4</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overgang til grunnskule</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10</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7476790"/>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overgang til NAV</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2</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overgang til NAV</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4</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9399725"/>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overgang til AAP</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overgang til AAP</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962570"/>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som avslutta pga flytting</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0</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som avslutta pga flytting</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0880015"/>
                  </a:ext>
                </a:extLst>
              </a:tr>
              <a:tr h="281986">
                <a:tc>
                  <a:txBody>
                    <a:bodyPr/>
                    <a:lstStyle/>
                    <a:p>
                      <a:pPr algn="l" fontAlgn="b"/>
                      <a:r>
                        <a:rPr lang="nn-NO" sz="1000" b="0" i="0" u="none" strike="noStrike">
                          <a:solidFill>
                            <a:srgbClr val="000000"/>
                          </a:solidFill>
                          <a:effectLst/>
                          <a:latin typeface="Calibri" panose="020F0502020204030204" pitchFamily="34" charset="0"/>
                        </a:rPr>
                        <a:t>Anna (deltidsjobb 20%)</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453627"/>
                  </a:ext>
                </a:extLst>
              </a:tr>
              <a:tr h="281986">
                <a:tc>
                  <a:txBody>
                    <a:bodyPr/>
                    <a:lstStyle/>
                    <a:p>
                      <a:pPr algn="l" fontAlgn="b"/>
                      <a:r>
                        <a:rPr lang="nn-NO" sz="1000" b="0" i="0" u="none" strike="noStrike">
                          <a:solidFill>
                            <a:srgbClr val="000000"/>
                          </a:solidFill>
                          <a:effectLst/>
                          <a:latin typeface="Calibri" panose="020F0502020204030204" pitchFamily="34" charset="0"/>
                        </a:rPr>
                        <a:t>TOTALT</a:t>
                      </a:r>
                    </a:p>
                  </a:txBody>
                  <a:tcPr marL="8812" marR="8812" marT="881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 </a:t>
                      </a:r>
                    </a:p>
                  </a:txBody>
                  <a:tcPr marL="8812" marR="8812" marT="881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Anna: død</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4268301"/>
                  </a:ext>
                </a:extLst>
              </a:tr>
              <a:tr h="687341">
                <a:tc>
                  <a:txBody>
                    <a:bodyPr/>
                    <a:lstStyle/>
                    <a:p>
                      <a:pPr algn="l" fontAlgn="b"/>
                      <a:r>
                        <a:rPr lang="nn-NO" sz="1000" b="0" i="0" u="none" strike="noStrike">
                          <a:solidFill>
                            <a:srgbClr val="000000"/>
                          </a:solidFill>
                          <a:effectLst/>
                          <a:latin typeface="Calibri" panose="020F0502020204030204" pitchFamily="34" charset="0"/>
                        </a:rPr>
                        <a:t>RESULTAT (overgang arbeid/utdanning): 10  av 17 stk</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r" fontAlgn="b"/>
                      <a:r>
                        <a:rPr lang="nn-NO" sz="1000" b="0" i="0" u="none" strike="noStrike">
                          <a:solidFill>
                            <a:srgbClr val="000000"/>
                          </a:solidFill>
                          <a:effectLst/>
                          <a:latin typeface="Calibri" panose="020F0502020204030204" pitchFamily="34" charset="0"/>
                        </a:rPr>
                        <a:t>59 %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l" fontAlgn="b"/>
                      <a:r>
                        <a:rPr lang="nn-NO" sz="1000" b="0" i="0" u="none" strike="noStrike" dirty="0">
                          <a:solidFill>
                            <a:srgbClr val="000000"/>
                          </a:solidFill>
                          <a:effectLst/>
                          <a:latin typeface="Calibri" panose="020F0502020204030204" pitchFamily="34" charset="0"/>
                        </a:rPr>
                        <a:t>RESULTAT (overgang arbeid/utdanning): </a:t>
                      </a:r>
                      <a:r>
                        <a:rPr lang="nn-NO" sz="1000" b="0" i="0" u="none" strike="noStrike" dirty="0" smtClean="0">
                          <a:solidFill>
                            <a:srgbClr val="000000"/>
                          </a:solidFill>
                          <a:effectLst/>
                          <a:latin typeface="Calibri" panose="020F0502020204030204" pitchFamily="34" charset="0"/>
                        </a:rPr>
                        <a:t>16  </a:t>
                      </a:r>
                      <a:r>
                        <a:rPr lang="nn-NO" sz="1000" b="0" i="0" u="none" strike="noStrike" dirty="0">
                          <a:solidFill>
                            <a:srgbClr val="000000"/>
                          </a:solidFill>
                          <a:effectLst/>
                          <a:latin typeface="Calibri" panose="020F0502020204030204" pitchFamily="34" charset="0"/>
                        </a:rPr>
                        <a:t>av 32 </a:t>
                      </a:r>
                      <a:r>
                        <a:rPr lang="nn-NO" sz="1000" b="0" i="0" u="none" strike="noStrike" dirty="0" err="1">
                          <a:solidFill>
                            <a:srgbClr val="000000"/>
                          </a:solidFill>
                          <a:effectLst/>
                          <a:latin typeface="Calibri" panose="020F0502020204030204" pitchFamily="34" charset="0"/>
                        </a:rPr>
                        <a:t>stk</a:t>
                      </a:r>
                      <a:endParaRPr lang="nn-NO" sz="1000" b="0" i="0" u="none" strike="noStrike" dirty="0">
                        <a:solidFill>
                          <a:srgbClr val="000000"/>
                        </a:solidFill>
                        <a:effectLst/>
                        <a:latin typeface="Calibri" panose="020F0502020204030204" pitchFamily="34" charset="0"/>
                      </a:endParaRP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A0C7"/>
                    </a:solidFill>
                  </a:tcPr>
                </a:tc>
                <a:tc>
                  <a:txBody>
                    <a:bodyPr/>
                    <a:lstStyle/>
                    <a:p>
                      <a:pPr algn="r" fontAlgn="b"/>
                      <a:r>
                        <a:rPr lang="nn-NO" sz="1000" b="0" i="0" u="none" strike="noStrike" dirty="0" smtClean="0">
                          <a:solidFill>
                            <a:srgbClr val="000000"/>
                          </a:solidFill>
                          <a:effectLst/>
                          <a:latin typeface="Calibri" panose="020F0502020204030204" pitchFamily="34" charset="0"/>
                        </a:rPr>
                        <a:t>50 </a:t>
                      </a:r>
                      <a:r>
                        <a:rPr lang="nn-NO" sz="1000" b="0" i="0" u="none" strike="noStrike" dirty="0">
                          <a:solidFill>
                            <a:srgbClr val="000000"/>
                          </a:solidFill>
                          <a:effectLst/>
                          <a:latin typeface="Calibri" panose="020F0502020204030204" pitchFamily="34" charset="0"/>
                        </a:rPr>
                        <a:t>%</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A0C7"/>
                    </a:solidFill>
                  </a:tcPr>
                </a:tc>
                <a:extLst>
                  <a:ext uri="{0D108BD9-81ED-4DB2-BD59-A6C34878D82A}">
                    <a16:rowId xmlns:a16="http://schemas.microsoft.com/office/drawing/2014/main" val="283879793"/>
                  </a:ext>
                </a:extLst>
              </a:tr>
              <a:tr h="493476">
                <a:tc>
                  <a:txBody>
                    <a:bodyPr/>
                    <a:lstStyle/>
                    <a:p>
                      <a:pPr algn="l" fontAlgn="b"/>
                      <a:r>
                        <a:rPr lang="nn-NO" sz="1000" b="0" i="0" u="none" strike="noStrike">
                          <a:solidFill>
                            <a:srgbClr val="000000"/>
                          </a:solidFill>
                          <a:effectLst/>
                          <a:latin typeface="Calibri" panose="020F0502020204030204" pitchFamily="34" charset="0"/>
                        </a:rPr>
                        <a:t>Resultat med overgang inkl grunnskule: 13 av 17</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76 %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Resultat med overgang inkl grunnskule: 25 av 32</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78 %</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4693166"/>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som deltok mindre enn 2 år i intro</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3</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som deltok mindre enn 2 år i intro</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4925368"/>
                  </a:ext>
                </a:extLst>
              </a:tr>
              <a:tr h="281986">
                <a:tc>
                  <a:txBody>
                    <a:bodyPr/>
                    <a:lstStyle/>
                    <a:p>
                      <a:pPr algn="l" fontAlgn="b"/>
                      <a:r>
                        <a:rPr lang="nn-NO" sz="1000" b="0" i="0" u="none" strike="noStrike">
                          <a:solidFill>
                            <a:srgbClr val="000000"/>
                          </a:solidFill>
                          <a:effectLst/>
                          <a:latin typeface="Calibri" panose="020F0502020204030204" pitchFamily="34" charset="0"/>
                        </a:rPr>
                        <a:t>Tal på deltakarar med utvida program</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a:solidFill>
                            <a:srgbClr val="000000"/>
                          </a:solidFill>
                          <a:effectLst/>
                          <a:latin typeface="Calibri" panose="020F0502020204030204" pitchFamily="34" charset="0"/>
                        </a:rPr>
                        <a:t>1</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1000" b="0" i="0" u="none" strike="noStrike">
                          <a:solidFill>
                            <a:srgbClr val="000000"/>
                          </a:solidFill>
                          <a:effectLst/>
                          <a:latin typeface="Calibri" panose="020F0502020204030204" pitchFamily="34" charset="0"/>
                        </a:rPr>
                        <a:t>Tal på deltakarar med utvida program</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n-NO" sz="1000" b="0" i="0" u="none" strike="noStrike" dirty="0">
                          <a:solidFill>
                            <a:srgbClr val="000000"/>
                          </a:solidFill>
                          <a:effectLst/>
                          <a:latin typeface="Calibri" panose="020F0502020204030204" pitchFamily="34" charset="0"/>
                        </a:rPr>
                        <a:t>2</a:t>
                      </a:r>
                    </a:p>
                  </a:txBody>
                  <a:tcPr marL="8812" marR="8812" marT="88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425650"/>
                  </a:ext>
                </a:extLst>
              </a:tr>
            </a:tbl>
          </a:graphicData>
        </a:graphic>
      </p:graphicFrame>
    </p:spTree>
    <p:extLst>
      <p:ext uri="{BB962C8B-B14F-4D97-AF65-F5344CB8AC3E}">
        <p14:creationId xmlns:p14="http://schemas.microsoft.com/office/powerpoint/2010/main" val="1728727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Situasjon for VLS D.D</a:t>
            </a:r>
            <a:endParaRPr lang="nn-NO" dirty="0"/>
          </a:p>
        </p:txBody>
      </p:sp>
      <p:sp>
        <p:nvSpPr>
          <p:cNvPr id="3" name="Plassholder for innhold 2"/>
          <p:cNvSpPr>
            <a:spLocks noGrp="1"/>
          </p:cNvSpPr>
          <p:nvPr>
            <p:ph idx="1"/>
          </p:nvPr>
        </p:nvSpPr>
        <p:spPr/>
        <p:txBody>
          <a:bodyPr/>
          <a:lstStyle/>
          <a:p>
            <a:r>
              <a:rPr lang="nn-NO" dirty="0" smtClean="0"/>
              <a:t>Frå ein topp op 270 elevar til om lag 120-130</a:t>
            </a:r>
          </a:p>
          <a:p>
            <a:pPr lvl="1"/>
            <a:r>
              <a:rPr lang="nn-NO" dirty="0" smtClean="0"/>
              <a:t>Fortsatt høgt </a:t>
            </a:r>
            <a:r>
              <a:rPr lang="nn-NO" dirty="0" err="1" smtClean="0"/>
              <a:t>antal</a:t>
            </a:r>
            <a:r>
              <a:rPr lang="nn-NO" dirty="0" smtClean="0"/>
              <a:t> introdeltakarar</a:t>
            </a:r>
          </a:p>
          <a:p>
            <a:pPr lvl="1"/>
            <a:r>
              <a:rPr lang="nn-NO" dirty="0" smtClean="0"/>
              <a:t>Behov for noko </a:t>
            </a:r>
            <a:r>
              <a:rPr lang="nn-NO" dirty="0" err="1" smtClean="0"/>
              <a:t>nedbemanning</a:t>
            </a:r>
            <a:r>
              <a:rPr lang="nn-NO" dirty="0" smtClean="0"/>
              <a:t> </a:t>
            </a:r>
          </a:p>
          <a:p>
            <a:pPr lvl="1"/>
            <a:r>
              <a:rPr lang="nn-NO" dirty="0" smtClean="0"/>
              <a:t>Justere drifta etter tal på deltakarar</a:t>
            </a:r>
          </a:p>
          <a:p>
            <a:r>
              <a:rPr lang="nn-NO" dirty="0" smtClean="0"/>
              <a:t>Skuleåret 2018/19 </a:t>
            </a:r>
          </a:p>
          <a:p>
            <a:pPr lvl="1"/>
            <a:r>
              <a:rPr lang="nn-NO" dirty="0" smtClean="0"/>
              <a:t>Frå 4 til 3 programrådgivarar</a:t>
            </a:r>
          </a:p>
          <a:p>
            <a:pPr lvl="1"/>
            <a:r>
              <a:rPr lang="nn-NO" dirty="0" smtClean="0"/>
              <a:t>Frå 2 til 1 assistent </a:t>
            </a:r>
          </a:p>
          <a:p>
            <a:pPr lvl="1"/>
            <a:r>
              <a:rPr lang="nn-NO" dirty="0" smtClean="0"/>
              <a:t>Reduksjon årsverk 2-3 </a:t>
            </a:r>
          </a:p>
          <a:p>
            <a:endParaRPr lang="nn-NO" dirty="0"/>
          </a:p>
          <a:p>
            <a:endParaRPr lang="nn-NO" dirty="0" smtClean="0"/>
          </a:p>
        </p:txBody>
      </p:sp>
    </p:spTree>
    <p:extLst>
      <p:ext uri="{BB962C8B-B14F-4D97-AF65-F5344CB8AC3E}">
        <p14:creationId xmlns:p14="http://schemas.microsoft.com/office/powerpoint/2010/main" val="2787164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n-NO" sz="2800" dirty="0" smtClean="0"/>
              <a:t>Ansvarsområder VLS</a:t>
            </a:r>
            <a:endParaRPr lang="nn-NO" sz="2800" dirty="0"/>
          </a:p>
        </p:txBody>
      </p:sp>
      <p:sp>
        <p:nvSpPr>
          <p:cNvPr id="3" name="Plassholder for innhold 2"/>
          <p:cNvSpPr>
            <a:spLocks noGrp="1"/>
          </p:cNvSpPr>
          <p:nvPr>
            <p:ph idx="1"/>
          </p:nvPr>
        </p:nvSpPr>
        <p:spPr/>
        <p:txBody>
          <a:bodyPr>
            <a:normAutofit/>
          </a:bodyPr>
          <a:lstStyle/>
          <a:p>
            <a:pPr marL="0" indent="0">
              <a:buNone/>
            </a:pPr>
            <a:endParaRPr lang="nn-NO" dirty="0"/>
          </a:p>
          <a:p>
            <a:pPr lvl="1"/>
            <a:r>
              <a:rPr lang="nn-NO" dirty="0"/>
              <a:t>O</a:t>
            </a:r>
            <a:r>
              <a:rPr lang="nn-NO" dirty="0" smtClean="0"/>
              <a:t>pplæring </a:t>
            </a:r>
            <a:r>
              <a:rPr lang="nn-NO" dirty="0"/>
              <a:t>heimla i opplæringslova § 4A-1 (Grunnskuleopplæring)</a:t>
            </a:r>
          </a:p>
          <a:p>
            <a:pPr lvl="1"/>
            <a:r>
              <a:rPr lang="nn-NO" dirty="0"/>
              <a:t>O</a:t>
            </a:r>
            <a:r>
              <a:rPr lang="nn-NO" dirty="0" smtClean="0"/>
              <a:t>pplæring </a:t>
            </a:r>
            <a:r>
              <a:rPr lang="nn-NO" dirty="0"/>
              <a:t>heimla i opplæringslova § 4A-2 (Spesialundervisning)</a:t>
            </a:r>
          </a:p>
          <a:p>
            <a:pPr lvl="1"/>
            <a:r>
              <a:rPr lang="nn-NO" dirty="0"/>
              <a:t>O</a:t>
            </a:r>
            <a:r>
              <a:rPr lang="nn-NO" dirty="0" smtClean="0"/>
              <a:t>pplæring </a:t>
            </a:r>
            <a:r>
              <a:rPr lang="nn-NO" dirty="0"/>
              <a:t>i norsk med </a:t>
            </a:r>
            <a:r>
              <a:rPr lang="nn-NO" dirty="0" smtClean="0"/>
              <a:t>samfunnskunnskap </a:t>
            </a:r>
            <a:r>
              <a:rPr lang="nn-NO" dirty="0"/>
              <a:t>heimla i </a:t>
            </a:r>
            <a:r>
              <a:rPr lang="nn-NO" dirty="0" smtClean="0"/>
              <a:t>introduksjonslova (frå 01.08.13)</a:t>
            </a:r>
            <a:endParaRPr lang="nn-NO" dirty="0"/>
          </a:p>
          <a:p>
            <a:pPr lvl="1"/>
            <a:r>
              <a:rPr lang="nn-NO" dirty="0"/>
              <a:t>B</a:t>
            </a:r>
            <a:r>
              <a:rPr lang="nn-NO" dirty="0" smtClean="0"/>
              <a:t>usetjing </a:t>
            </a:r>
            <a:r>
              <a:rPr lang="nn-NO" dirty="0"/>
              <a:t>og kvalifisering etter </a:t>
            </a:r>
            <a:r>
              <a:rPr lang="nn-NO" dirty="0" smtClean="0"/>
              <a:t>introduksjonslova (frå 01.01.2014)</a:t>
            </a:r>
            <a:endParaRPr lang="nn-NO" dirty="0"/>
          </a:p>
          <a:p>
            <a:endParaRPr lang="nn-NO" b="1" dirty="0"/>
          </a:p>
          <a:p>
            <a:endParaRPr lang="nn-NO" b="1" dirty="0"/>
          </a:p>
          <a:p>
            <a:endParaRPr lang="nn-NO" b="1" dirty="0"/>
          </a:p>
          <a:p>
            <a:endParaRPr lang="nn-NO" b="1" dirty="0"/>
          </a:p>
          <a:p>
            <a:endParaRPr lang="nn-NO" b="1" dirty="0"/>
          </a:p>
          <a:p>
            <a:endParaRPr lang="nn-NO" b="1" dirty="0"/>
          </a:p>
          <a:p>
            <a:endParaRPr lang="nn-NO" b="1" dirty="0"/>
          </a:p>
          <a:p>
            <a:endParaRPr lang="nn-NO" b="1" dirty="0"/>
          </a:p>
          <a:p>
            <a:endParaRPr lang="nn-NO" b="1" dirty="0"/>
          </a:p>
          <a:p>
            <a:endParaRPr lang="nn-NO" b="1" dirty="0"/>
          </a:p>
          <a:p>
            <a:endParaRPr lang="nn-NO" dirty="0"/>
          </a:p>
        </p:txBody>
      </p:sp>
    </p:spTree>
    <p:extLst>
      <p:ext uri="{BB962C8B-B14F-4D97-AF65-F5344CB8AC3E}">
        <p14:creationId xmlns:p14="http://schemas.microsoft.com/office/powerpoint/2010/main" val="2154704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n-NO" dirty="0" smtClean="0"/>
              <a:t>Politisk vedteke mål</a:t>
            </a:r>
            <a:br>
              <a:rPr lang="nn-NO" dirty="0" smtClean="0"/>
            </a:br>
            <a:endParaRPr lang="nn-NO" dirty="0"/>
          </a:p>
        </p:txBody>
      </p:sp>
      <p:sp>
        <p:nvSpPr>
          <p:cNvPr id="3" name="Plassholder for innhold 2"/>
          <p:cNvSpPr>
            <a:spLocks noGrp="1"/>
          </p:cNvSpPr>
          <p:nvPr>
            <p:ph idx="1"/>
          </p:nvPr>
        </p:nvSpPr>
        <p:spPr/>
        <p:txBody>
          <a:bodyPr/>
          <a:lstStyle/>
          <a:p>
            <a:r>
              <a:rPr lang="nn-NO" dirty="0" smtClean="0"/>
              <a:t>Minst 60% av deltakarane i introduksjonsprogrammet skal ut i ordinært arbeid eller vidare skulegang etter avslutta </a:t>
            </a:r>
            <a:r>
              <a:rPr lang="nn-NO" dirty="0" err="1" smtClean="0"/>
              <a:t>intro</a:t>
            </a:r>
            <a:r>
              <a:rPr lang="nn-NO" dirty="0" smtClean="0"/>
              <a:t>.</a:t>
            </a:r>
          </a:p>
          <a:p>
            <a:r>
              <a:rPr lang="nn-NO" dirty="0" smtClean="0"/>
              <a:t>Alle einslege mindreårige busette skal gjennomføre og bestå grunnskule.</a:t>
            </a:r>
          </a:p>
          <a:p>
            <a:pPr marL="0" indent="0">
              <a:buNone/>
            </a:pPr>
            <a:endParaRPr lang="nn-NO" dirty="0"/>
          </a:p>
        </p:txBody>
      </p:sp>
    </p:spTree>
    <p:extLst>
      <p:ext uri="{BB962C8B-B14F-4D97-AF65-F5344CB8AC3E}">
        <p14:creationId xmlns:p14="http://schemas.microsoft.com/office/powerpoint/2010/main" val="1045074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Volda læringssenter</a:t>
            </a:r>
            <a:endParaRPr lang="nn-NO" dirty="0"/>
          </a:p>
        </p:txBody>
      </p:sp>
      <p:sp>
        <p:nvSpPr>
          <p:cNvPr id="3" name="Plassholder for innhold 2"/>
          <p:cNvSpPr>
            <a:spLocks noGrp="1"/>
          </p:cNvSpPr>
          <p:nvPr>
            <p:ph idx="1"/>
          </p:nvPr>
        </p:nvSpPr>
        <p:spPr/>
        <p:txBody>
          <a:bodyPr/>
          <a:lstStyle/>
          <a:p>
            <a:r>
              <a:rPr lang="nn-NO" dirty="0" smtClean="0"/>
              <a:t>Ca 120 elevar</a:t>
            </a:r>
          </a:p>
          <a:p>
            <a:r>
              <a:rPr lang="nn-NO" dirty="0" smtClean="0"/>
              <a:t>Einslege mindreårige i mottak </a:t>
            </a:r>
          </a:p>
          <a:p>
            <a:r>
              <a:rPr lang="nn-NO" dirty="0" smtClean="0"/>
              <a:t>Flyktningar busette i Volda, vaksne og einslege mindreårige </a:t>
            </a:r>
          </a:p>
          <a:p>
            <a:r>
              <a:rPr lang="nn-NO" dirty="0" smtClean="0"/>
              <a:t>Betalingselevar</a:t>
            </a:r>
          </a:p>
          <a:p>
            <a:pPr marL="292608" lvl="1" indent="0">
              <a:buNone/>
            </a:pPr>
            <a:endParaRPr lang="nn-NO" dirty="0" smtClean="0"/>
          </a:p>
          <a:p>
            <a:pPr lvl="1"/>
            <a:endParaRPr lang="nn-NO" dirty="0" smtClean="0"/>
          </a:p>
          <a:p>
            <a:pPr marL="0" indent="0">
              <a:buNone/>
            </a:pPr>
            <a:endParaRPr lang="nn-NO"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Volda læringssenter</a:t>
            </a:r>
            <a:endParaRPr lang="nn-NO" dirty="0"/>
          </a:p>
        </p:txBody>
      </p:sp>
      <p:sp>
        <p:nvSpPr>
          <p:cNvPr id="3" name="Plassholder for innhold 2"/>
          <p:cNvSpPr>
            <a:spLocks noGrp="1"/>
          </p:cNvSpPr>
          <p:nvPr>
            <p:ph idx="1"/>
          </p:nvPr>
        </p:nvSpPr>
        <p:spPr/>
        <p:txBody>
          <a:bodyPr/>
          <a:lstStyle/>
          <a:p>
            <a:pPr marL="0" indent="0">
              <a:buNone/>
            </a:pPr>
            <a:endParaRPr lang="nn-NO" dirty="0" smtClean="0"/>
          </a:p>
          <a:p>
            <a:r>
              <a:rPr lang="nn-NO" dirty="0" smtClean="0"/>
              <a:t>Tilsette </a:t>
            </a:r>
            <a:r>
              <a:rPr lang="nn-NO" dirty="0"/>
              <a:t>skuleåret 2017/18</a:t>
            </a:r>
          </a:p>
          <a:p>
            <a:pPr lvl="1"/>
            <a:r>
              <a:rPr lang="nn-NO" dirty="0"/>
              <a:t>12 årsverk undervisningspersonell</a:t>
            </a:r>
          </a:p>
          <a:p>
            <a:pPr lvl="1"/>
            <a:r>
              <a:rPr lang="nn-NO" dirty="0"/>
              <a:t>2 assistentar skule</a:t>
            </a:r>
          </a:p>
          <a:p>
            <a:pPr lvl="1"/>
            <a:r>
              <a:rPr lang="nn-NO" dirty="0"/>
              <a:t>4 programrådgivarar, 1 </a:t>
            </a:r>
            <a:r>
              <a:rPr lang="nn-NO" dirty="0" smtClean="0"/>
              <a:t>miljøarbeidar</a:t>
            </a:r>
          </a:p>
          <a:p>
            <a:pPr lvl="1"/>
            <a:endParaRPr lang="nn-NO" dirty="0"/>
          </a:p>
          <a:p>
            <a:pPr marL="292608" lvl="1" indent="0">
              <a:buNone/>
            </a:pPr>
            <a:endParaRPr lang="nn-NO" dirty="0" smtClean="0"/>
          </a:p>
          <a:p>
            <a:pPr marL="292608" lvl="1" indent="0">
              <a:buNone/>
            </a:pPr>
            <a:endParaRPr lang="nn-NO" dirty="0" smtClean="0"/>
          </a:p>
          <a:p>
            <a:pPr marL="292608" lvl="1" indent="0">
              <a:buNone/>
            </a:pPr>
            <a:endParaRPr lang="nn-NO" dirty="0" smtClean="0"/>
          </a:p>
          <a:p>
            <a:pPr marL="292608" lvl="1" indent="0">
              <a:buNone/>
            </a:pPr>
            <a:endParaRPr lang="nn-NO" dirty="0" smtClean="0"/>
          </a:p>
          <a:p>
            <a:pPr marL="292608" lvl="1" indent="0">
              <a:buNone/>
            </a:pPr>
            <a:endParaRPr lang="nn-NO" dirty="0" smtClean="0"/>
          </a:p>
          <a:p>
            <a:pPr marL="292608" lvl="1" indent="0">
              <a:buNone/>
            </a:pPr>
            <a:endParaRPr lang="nn-NO" dirty="0" smtClean="0"/>
          </a:p>
          <a:p>
            <a:pPr marL="292608" lvl="1" indent="0">
              <a:buNone/>
            </a:pPr>
            <a:endParaRPr lang="nn-NO" dirty="0" smtClean="0"/>
          </a:p>
        </p:txBody>
      </p:sp>
    </p:spTree>
    <p:extLst>
      <p:ext uri="{BB962C8B-B14F-4D97-AF65-F5344CB8AC3E}">
        <p14:creationId xmlns:p14="http://schemas.microsoft.com/office/powerpoint/2010/main" val="3859657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nn-NO" sz="2800" dirty="0" smtClean="0"/>
              <a:t>Opplæringstilbod Volda læringssenter</a:t>
            </a:r>
            <a:endParaRPr lang="nn-NO" sz="2800" dirty="0"/>
          </a:p>
        </p:txBody>
      </p:sp>
      <p:sp>
        <p:nvSpPr>
          <p:cNvPr id="3" name="Plassholder for innhold 2"/>
          <p:cNvSpPr>
            <a:spLocks noGrp="1"/>
          </p:cNvSpPr>
          <p:nvPr>
            <p:ph idx="1"/>
          </p:nvPr>
        </p:nvSpPr>
        <p:spPr/>
        <p:txBody>
          <a:bodyPr>
            <a:normAutofit fontScale="77500" lnSpcReduction="20000"/>
          </a:bodyPr>
          <a:lstStyle/>
          <a:p>
            <a:pPr marL="0" indent="0">
              <a:buNone/>
            </a:pPr>
            <a:r>
              <a:rPr lang="nn-NO" dirty="0" smtClean="0"/>
              <a:t>  </a:t>
            </a:r>
            <a:endParaRPr lang="nn-NO" sz="2400" dirty="0" smtClean="0"/>
          </a:p>
          <a:p>
            <a:r>
              <a:rPr lang="nn-NO" sz="2400" dirty="0" smtClean="0"/>
              <a:t>Busett 2018</a:t>
            </a:r>
          </a:p>
          <a:p>
            <a:pPr lvl="1"/>
            <a:r>
              <a:rPr lang="nn-NO" sz="2100" dirty="0" smtClean="0"/>
              <a:t>7 + familie på 3 som kjem i juni. Rest 2 personar 2018.</a:t>
            </a:r>
          </a:p>
          <a:p>
            <a:pPr lvl="1"/>
            <a:endParaRPr lang="nn-NO" sz="2100" dirty="0" smtClean="0"/>
          </a:p>
          <a:p>
            <a:r>
              <a:rPr lang="nn-NO" sz="2400" dirty="0" smtClean="0"/>
              <a:t>Introduksjonsdeltakar pr. 16.05.18: 52+7 i permisjon </a:t>
            </a:r>
          </a:p>
          <a:p>
            <a:pPr lvl="1"/>
            <a:r>
              <a:rPr lang="nn-NO" sz="2100" dirty="0" smtClean="0"/>
              <a:t>13 introduksjonsdeltakarar utdanningsretta løp norskopplæring</a:t>
            </a:r>
          </a:p>
          <a:p>
            <a:pPr lvl="1"/>
            <a:r>
              <a:rPr lang="nn-NO" sz="2100" dirty="0" smtClean="0"/>
              <a:t>17 introduksjonsdeltakarar arbeidsretta løp norskopplæring</a:t>
            </a:r>
          </a:p>
          <a:p>
            <a:pPr lvl="1"/>
            <a:r>
              <a:rPr lang="nn-NO" sz="2100" dirty="0" smtClean="0"/>
              <a:t>22 grunnskuleløp</a:t>
            </a:r>
          </a:p>
          <a:p>
            <a:pPr lvl="1"/>
            <a:r>
              <a:rPr lang="nn-NO" sz="2100" dirty="0"/>
              <a:t>7</a:t>
            </a:r>
            <a:r>
              <a:rPr lang="nn-NO" sz="2100" dirty="0" smtClean="0"/>
              <a:t> introduksjonsdeltakarar i permisjon</a:t>
            </a:r>
          </a:p>
          <a:p>
            <a:pPr marL="292608" lvl="1" indent="0">
              <a:buNone/>
            </a:pPr>
            <a:endParaRPr lang="nn-NO" sz="2100" dirty="0"/>
          </a:p>
          <a:p>
            <a:pPr marL="388620" indent="-342900"/>
            <a:r>
              <a:rPr lang="nn-NO" sz="2400" dirty="0" smtClean="0"/>
              <a:t>Rest er EMA grunnskule/norskopplæring, </a:t>
            </a:r>
            <a:r>
              <a:rPr lang="nn-NO" sz="2400" dirty="0" err="1" smtClean="0"/>
              <a:t>famileinnvandring</a:t>
            </a:r>
            <a:r>
              <a:rPr lang="nn-NO" sz="2400" dirty="0" smtClean="0"/>
              <a:t>, betalingselevar, PU, andre grunnskuleelevar </a:t>
            </a:r>
          </a:p>
          <a:p>
            <a:pPr marL="292608" lvl="1" indent="0">
              <a:buNone/>
            </a:pPr>
            <a:endParaRPr lang="nn-NO" sz="2200" dirty="0" smtClean="0"/>
          </a:p>
          <a:p>
            <a:r>
              <a:rPr lang="nn-NO" sz="2700" dirty="0" smtClean="0"/>
              <a:t>Samla i deltakarar i </a:t>
            </a:r>
            <a:r>
              <a:rPr lang="nn-NO" sz="2700" dirty="0" err="1" smtClean="0"/>
              <a:t>intro</a:t>
            </a:r>
            <a:r>
              <a:rPr lang="nn-NO" sz="2700" dirty="0" smtClean="0"/>
              <a:t> så langt 2018: 61</a:t>
            </a:r>
            <a:endParaRPr lang="nn-NO" sz="2400" dirty="0" smtClean="0">
              <a:solidFill>
                <a:prstClr val="black"/>
              </a:solidFill>
            </a:endParaRPr>
          </a:p>
          <a:p>
            <a:pPr marL="292608" lvl="1" indent="0">
              <a:buNone/>
            </a:pPr>
            <a:endParaRPr lang="nn-NO" sz="2400" dirty="0" smtClean="0"/>
          </a:p>
          <a:p>
            <a:r>
              <a:rPr lang="nn-NO" sz="2400" dirty="0" err="1" smtClean="0"/>
              <a:t>Introelevar</a:t>
            </a:r>
            <a:r>
              <a:rPr lang="nn-NO" sz="2400" dirty="0" smtClean="0"/>
              <a:t> har heil dag/heil veke ved skulen, 47 veker i året</a:t>
            </a:r>
          </a:p>
          <a:p>
            <a:pPr marL="0" indent="0">
              <a:buNone/>
            </a:pPr>
            <a:endParaRPr lang="nn-NO" sz="2400" dirty="0" smtClean="0"/>
          </a:p>
          <a:p>
            <a:pPr lvl="1">
              <a:buNone/>
            </a:pPr>
            <a:endParaRPr lang="nn-NO"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nn-NO" sz="2800" dirty="0" smtClean="0"/>
              <a:t>2 kvalifiseringsløp for busette flyktningar/einslege mindreårige</a:t>
            </a:r>
            <a:endParaRPr lang="nn-NO" sz="2800" dirty="0"/>
          </a:p>
        </p:txBody>
      </p:sp>
      <p:sp>
        <p:nvSpPr>
          <p:cNvPr id="3" name="Plassholder for innhold 2"/>
          <p:cNvSpPr>
            <a:spLocks noGrp="1"/>
          </p:cNvSpPr>
          <p:nvPr>
            <p:ph idx="1"/>
          </p:nvPr>
        </p:nvSpPr>
        <p:spPr/>
        <p:txBody>
          <a:bodyPr>
            <a:normAutofit fontScale="92500" lnSpcReduction="10000"/>
          </a:bodyPr>
          <a:lstStyle/>
          <a:p>
            <a:r>
              <a:rPr lang="nn-NO" dirty="0" smtClean="0"/>
              <a:t>Legge til rett for eit heildag og heilårs introduksjonsprogram. 2 </a:t>
            </a:r>
            <a:r>
              <a:rPr lang="nn-NO" dirty="0" err="1" smtClean="0"/>
              <a:t>årig</a:t>
            </a:r>
            <a:r>
              <a:rPr lang="nn-NO" dirty="0" smtClean="0"/>
              <a:t> løp, med muligheit for utviding.</a:t>
            </a:r>
          </a:p>
          <a:p>
            <a:endParaRPr lang="nn-NO" dirty="0" smtClean="0"/>
          </a:p>
          <a:p>
            <a:r>
              <a:rPr lang="nn-NO" dirty="0" smtClean="0"/>
              <a:t>Arbeidsretta løp</a:t>
            </a:r>
          </a:p>
          <a:p>
            <a:pPr lvl="1"/>
            <a:r>
              <a:rPr lang="nn-NO" dirty="0" smtClean="0"/>
              <a:t>Førebu til deltaking i yrkeslivet. Norsk, samfunnskunnskap, språkpraksis, ulike kvalifiserande kurs (data, profilkurs, sertifikat, reinhald osv)</a:t>
            </a:r>
          </a:p>
          <a:p>
            <a:pPr lvl="1"/>
            <a:endParaRPr lang="nn-NO" dirty="0" smtClean="0"/>
          </a:p>
          <a:p>
            <a:r>
              <a:rPr lang="nn-NO" dirty="0" smtClean="0"/>
              <a:t>Utdanningsretta løp</a:t>
            </a:r>
          </a:p>
          <a:p>
            <a:pPr lvl="1"/>
            <a:r>
              <a:rPr lang="nn-NO" dirty="0" smtClean="0"/>
              <a:t>Førebu til vidaregåande opplæring</a:t>
            </a:r>
          </a:p>
          <a:p>
            <a:pPr lvl="2"/>
            <a:r>
              <a:rPr lang="nn-NO" dirty="0" smtClean="0"/>
              <a:t>Eksamensretta grunnskuleopplæring 2-3 år</a:t>
            </a:r>
          </a:p>
          <a:p>
            <a:pPr lvl="2"/>
            <a:r>
              <a:rPr lang="nn-NO" dirty="0" smtClean="0"/>
              <a:t>Realkompetansevurdering/godkjenning av skulegang frå heimlandet</a:t>
            </a:r>
          </a:p>
          <a:p>
            <a:pPr lvl="2"/>
            <a:endParaRPr lang="nn-NO"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Utdanningsretta løpet</a:t>
            </a:r>
            <a:endParaRPr lang="nn-NO" dirty="0"/>
          </a:p>
        </p:txBody>
      </p:sp>
      <p:sp>
        <p:nvSpPr>
          <p:cNvPr id="3" name="Plassholder for innhold 2"/>
          <p:cNvSpPr>
            <a:spLocks noGrp="1"/>
          </p:cNvSpPr>
          <p:nvPr>
            <p:ph idx="1"/>
          </p:nvPr>
        </p:nvSpPr>
        <p:spPr/>
        <p:txBody>
          <a:bodyPr/>
          <a:lstStyle/>
          <a:p>
            <a:pPr marL="0" indent="0">
              <a:buNone/>
            </a:pPr>
            <a:endParaRPr lang="nn-NO" dirty="0" smtClean="0"/>
          </a:p>
          <a:p>
            <a:r>
              <a:rPr lang="nn-NO" dirty="0" smtClean="0"/>
              <a:t>Meir </a:t>
            </a:r>
            <a:r>
              <a:rPr lang="nn-NO" dirty="0" err="1" smtClean="0"/>
              <a:t>forutsigbart</a:t>
            </a:r>
            <a:r>
              <a:rPr lang="nn-NO" dirty="0" smtClean="0"/>
              <a:t> enn det arbeidsretta.</a:t>
            </a:r>
          </a:p>
          <a:p>
            <a:r>
              <a:rPr lang="nn-NO" dirty="0" smtClean="0"/>
              <a:t>1 år norsk og 2 år grunnskule, ev berre 2 år grunnskule, ein sjeldan gong 1 år grunnskule</a:t>
            </a:r>
          </a:p>
          <a:p>
            <a:r>
              <a:rPr lang="nn-NO" dirty="0" smtClean="0"/>
              <a:t>Krevjande med mykje teori</a:t>
            </a:r>
            <a:endParaRPr lang="nn-NO" dirty="0"/>
          </a:p>
        </p:txBody>
      </p:sp>
    </p:spTree>
    <p:extLst>
      <p:ext uri="{BB962C8B-B14F-4D97-AF65-F5344CB8AC3E}">
        <p14:creationId xmlns:p14="http://schemas.microsoft.com/office/powerpoint/2010/main" val="484367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n-NO" dirty="0" smtClean="0"/>
              <a:t>Utfordringar </a:t>
            </a:r>
            <a:r>
              <a:rPr lang="nn-NO" dirty="0" err="1" smtClean="0"/>
              <a:t>U.r.l</a:t>
            </a:r>
            <a:endParaRPr lang="nn-NO" dirty="0"/>
          </a:p>
        </p:txBody>
      </p:sp>
      <p:sp>
        <p:nvSpPr>
          <p:cNvPr id="3" name="Plassholder for innhold 2"/>
          <p:cNvSpPr>
            <a:spLocks noGrp="1"/>
          </p:cNvSpPr>
          <p:nvPr>
            <p:ph idx="1"/>
          </p:nvPr>
        </p:nvSpPr>
        <p:spPr/>
        <p:txBody>
          <a:bodyPr/>
          <a:lstStyle/>
          <a:p>
            <a:r>
              <a:rPr lang="nn-NO" dirty="0" smtClean="0"/>
              <a:t>Retten til grunnskule er sterk</a:t>
            </a:r>
          </a:p>
          <a:p>
            <a:r>
              <a:rPr lang="nn-NO" dirty="0" smtClean="0"/>
              <a:t>Opplæringslova for vaksne ikkje tilrettelagt for denne gruppa</a:t>
            </a:r>
          </a:p>
          <a:p>
            <a:r>
              <a:rPr lang="nn-NO" dirty="0" smtClean="0"/>
              <a:t>Ungdomsrett og vaksenrett</a:t>
            </a:r>
          </a:p>
          <a:p>
            <a:r>
              <a:rPr lang="nn-NO" dirty="0" smtClean="0"/>
              <a:t>Lærlingplass</a:t>
            </a:r>
            <a:endParaRPr lang="nn-NO" dirty="0"/>
          </a:p>
        </p:txBody>
      </p:sp>
    </p:spTree>
    <p:extLst>
      <p:ext uri="{BB962C8B-B14F-4D97-AF65-F5344CB8AC3E}">
        <p14:creationId xmlns:p14="http://schemas.microsoft.com/office/powerpoint/2010/main" val="2105736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llmåne">
  <a:themeElements>
    <a:clrScheme name="Fullmåne">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Fullmåne">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ullmåne">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17141</TotalTime>
  <Words>2708</Words>
  <Application>Microsoft Office PowerPoint</Application>
  <PresentationFormat>Skjermfremvisning (4:3)</PresentationFormat>
  <Paragraphs>274</Paragraphs>
  <Slides>17</Slides>
  <Notes>17</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17</vt:i4>
      </vt:variant>
    </vt:vector>
  </HeadingPairs>
  <TitlesOfParts>
    <vt:vector size="23" baseType="lpstr">
      <vt:lpstr>Arial</vt:lpstr>
      <vt:lpstr>Calibri</vt:lpstr>
      <vt:lpstr>Trebuchet MS</vt:lpstr>
      <vt:lpstr>Wingdings</vt:lpstr>
      <vt:lpstr>Wingdings 2</vt:lpstr>
      <vt:lpstr>Fullmåne</vt:lpstr>
      <vt:lpstr>Volda læringssenter</vt:lpstr>
      <vt:lpstr>Ansvarsområder VLS</vt:lpstr>
      <vt:lpstr>Politisk vedteke mål </vt:lpstr>
      <vt:lpstr>Volda læringssenter</vt:lpstr>
      <vt:lpstr>Volda læringssenter</vt:lpstr>
      <vt:lpstr>Opplæringstilbod Volda læringssenter</vt:lpstr>
      <vt:lpstr>2 kvalifiseringsløp for busette flyktningar/einslege mindreårige</vt:lpstr>
      <vt:lpstr>Utdanningsretta løpet</vt:lpstr>
      <vt:lpstr>Utfordringar U.r.l</vt:lpstr>
      <vt:lpstr>Arbeidsretta løp</vt:lpstr>
      <vt:lpstr>Utfordringar a.r.l</vt:lpstr>
      <vt:lpstr>Kva virkar</vt:lpstr>
      <vt:lpstr>Korleis Lykkast</vt:lpstr>
      <vt:lpstr>Prosjekt/KURS</vt:lpstr>
      <vt:lpstr>Resultat/Statstikk</vt:lpstr>
      <vt:lpstr>PowerPoint-presentasjon</vt:lpstr>
      <vt:lpstr>Situasjon for VLS D.D</vt:lpstr>
    </vt:vector>
  </TitlesOfParts>
  <Company>Volda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rmy</dc:creator>
  <cp:lastModifiedBy>Bente Kristin Krøvel</cp:lastModifiedBy>
  <cp:revision>154</cp:revision>
  <cp:lastPrinted>2018-05-16T10:03:00Z</cp:lastPrinted>
  <dcterms:created xsi:type="dcterms:W3CDTF">2014-03-21T13:04:03Z</dcterms:created>
  <dcterms:modified xsi:type="dcterms:W3CDTF">2018-05-23T06:11:11Z</dcterms:modified>
</cp:coreProperties>
</file>