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8" r:id="rId3"/>
    <p:sldId id="263" r:id="rId4"/>
    <p:sldId id="266" r:id="rId5"/>
    <p:sldId id="279" r:id="rId6"/>
    <p:sldId id="283" r:id="rId7"/>
    <p:sldId id="272" r:id="rId8"/>
    <p:sldId id="286" r:id="rId9"/>
    <p:sldId id="284" r:id="rId10"/>
    <p:sldId id="280" r:id="rId11"/>
    <p:sldId id="285" r:id="rId12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241AC-6451-45E5-9767-BDF1C3F09BA9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n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4B7916-84EB-4BDF-BA2D-1672133D024D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96187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463789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1341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85428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035454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30401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54609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688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79943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7850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95506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64333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645D8-48CF-4C19-BE57-55BE2891B338}" type="datetimeFigureOut">
              <a:rPr lang="nn-NO" smtClean="0"/>
              <a:t>14.02.2019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7824B-2DFA-41CF-B059-1A99AED6A55F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5624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 smtClean="0"/>
              <a:t>Formannskapet 05.02.2019</a:t>
            </a:r>
            <a:endParaRPr lang="nn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n-NO" sz="2800" dirty="0" smtClean="0"/>
              <a:t>ØKONOMISTYRING 2019</a:t>
            </a:r>
            <a:endParaRPr lang="nn-NO" sz="2800" dirty="0"/>
          </a:p>
        </p:txBody>
      </p:sp>
    </p:spTree>
    <p:extLst>
      <p:ext uri="{BB962C8B-B14F-4D97-AF65-F5344CB8AC3E}">
        <p14:creationId xmlns:p14="http://schemas.microsoft.com/office/powerpoint/2010/main" val="410478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 smtClean="0"/>
              <a:t>Prosess 2020 - 2022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/>
              <a:t>Prosess </a:t>
            </a:r>
            <a:r>
              <a:rPr lang="nn-NO" dirty="0" smtClean="0"/>
              <a:t>på frigjering </a:t>
            </a:r>
            <a:r>
              <a:rPr lang="nn-NO" dirty="0"/>
              <a:t>av ressursar Nye Volda frå 2020 – prosess 2019</a:t>
            </a:r>
          </a:p>
          <a:p>
            <a:pPr marL="0" lvl="0" indent="0">
              <a:buNone/>
            </a:pPr>
            <a:r>
              <a:rPr lang="nn-NO" dirty="0" smtClean="0"/>
              <a:t>	- Ekstern </a:t>
            </a:r>
            <a:r>
              <a:rPr lang="nn-NO" dirty="0"/>
              <a:t>analyse og bistand på prosess</a:t>
            </a:r>
          </a:p>
          <a:p>
            <a:pPr marL="0" lvl="0" indent="0">
              <a:buNone/>
            </a:pPr>
            <a:r>
              <a:rPr lang="nn-NO" dirty="0" smtClean="0"/>
              <a:t>	- Politisk </a:t>
            </a:r>
            <a:r>
              <a:rPr lang="nn-NO" dirty="0"/>
              <a:t>forankring sak i FN - april</a:t>
            </a:r>
          </a:p>
          <a:p>
            <a:pPr marL="0" lvl="0" indent="0">
              <a:buNone/>
            </a:pPr>
            <a:r>
              <a:rPr lang="nn-NO" dirty="0" smtClean="0"/>
              <a:t>	- Konkurranse </a:t>
            </a:r>
            <a:r>
              <a:rPr lang="nn-NO" dirty="0"/>
              <a:t>konsulent - mai</a:t>
            </a:r>
          </a:p>
          <a:p>
            <a:pPr marL="0" lvl="0" indent="0">
              <a:buNone/>
            </a:pPr>
            <a:r>
              <a:rPr lang="nn-NO" dirty="0" smtClean="0"/>
              <a:t>	- Forankring </a:t>
            </a:r>
            <a:r>
              <a:rPr lang="nn-NO" dirty="0"/>
              <a:t>hos leiarane og tillitsvalte – april</a:t>
            </a:r>
          </a:p>
          <a:p>
            <a:pPr marL="0" lvl="0" indent="0">
              <a:buNone/>
            </a:pPr>
            <a:r>
              <a:rPr lang="nn-NO" dirty="0" smtClean="0"/>
              <a:t>	- </a:t>
            </a:r>
            <a:r>
              <a:rPr lang="nn-NO" dirty="0" err="1" smtClean="0"/>
              <a:t>Oppstart</a:t>
            </a:r>
            <a:r>
              <a:rPr lang="nn-NO" dirty="0" smtClean="0"/>
              <a:t> – september (Budsjett/Økonomiplan 2020-2023)</a:t>
            </a:r>
            <a:endParaRPr lang="nn-NO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05840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Køyrereglar og føresetnadar</a:t>
            </a:r>
            <a:endParaRPr lang="nn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553028"/>
            <a:ext cx="10515600" cy="4949371"/>
          </a:xfrm>
        </p:spPr>
        <p:txBody>
          <a:bodyPr>
            <a:normAutofit lnSpcReduction="10000"/>
          </a:bodyPr>
          <a:lstStyle/>
          <a:p>
            <a:pPr lvl="0"/>
            <a:r>
              <a:rPr lang="nn-NO" dirty="0"/>
              <a:t>Ingen auke i driftsrammer utover budsjettvedtak. Eit nytt behov må finansierast av reduksjon i eksisterande ramme</a:t>
            </a:r>
          </a:p>
          <a:p>
            <a:pPr lvl="0"/>
            <a:r>
              <a:rPr lang="nn-NO" dirty="0"/>
              <a:t>Om behov for enkeltsaker med økonomisk konsekvensar bør dette leggjast til fellessaker som budsjett og økonomirapportering</a:t>
            </a:r>
          </a:p>
          <a:p>
            <a:pPr lvl="0"/>
            <a:r>
              <a:rPr lang="nn-NO" dirty="0"/>
              <a:t>Endring i rammer på investeringsprosjekt må finansierast gjennom reduksjon i andre prosjekt</a:t>
            </a:r>
          </a:p>
          <a:p>
            <a:pPr lvl="0"/>
            <a:r>
              <a:rPr lang="nn-NO" dirty="0"/>
              <a:t>Strukturendringar innan helse og omsorg og skule og barnehage må til. Om ikkje vil dette medføre drastiske endringar på kvalitet i tenesteproduksjon</a:t>
            </a:r>
          </a:p>
          <a:p>
            <a:pPr lvl="0"/>
            <a:r>
              <a:rPr lang="nn-NO" dirty="0"/>
              <a:t>Leggje seg på eit nivå og standard på tenester som er godt nok for å tilfredsstille krava i lov og forskrift.</a:t>
            </a:r>
          </a:p>
          <a:p>
            <a:pPr lvl="0"/>
            <a:r>
              <a:rPr lang="nn-NO" dirty="0"/>
              <a:t>Konsentrere seg om kommunen sine kjerneoppgåver.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83385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578338" y="85968"/>
            <a:ext cx="10720755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n-NO" sz="2800" dirty="0" smtClean="0"/>
          </a:p>
          <a:p>
            <a:endParaRPr lang="nn-NO" sz="2800" dirty="0"/>
          </a:p>
          <a:p>
            <a:endParaRPr lang="nn-NO" sz="2800" dirty="0" smtClean="0"/>
          </a:p>
          <a:p>
            <a:r>
              <a:rPr lang="nn-NO" sz="2800" dirty="0" smtClean="0"/>
              <a:t>Utfordringsbildet Volda kommune 2019 – 2022 – Vedteken økonomiplan</a:t>
            </a:r>
          </a:p>
          <a:p>
            <a:endParaRPr lang="nn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2400" dirty="0" smtClean="0"/>
              <a:t>Store investeringar – aukar renter og avdrag med </a:t>
            </a:r>
            <a:r>
              <a:rPr lang="nn-NO" sz="2400" dirty="0" err="1" smtClean="0"/>
              <a:t>ca</a:t>
            </a:r>
            <a:r>
              <a:rPr lang="nn-NO" sz="2400" dirty="0" smtClean="0"/>
              <a:t> 30 </a:t>
            </a:r>
            <a:r>
              <a:rPr lang="nn-NO" sz="2400" dirty="0" err="1" smtClean="0"/>
              <a:t>mill</a:t>
            </a:r>
            <a:endParaRPr lang="nn-NO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2400" dirty="0" smtClean="0"/>
              <a:t>Brukar opp reservane (disposisjonsfondet)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2400" dirty="0" smtClean="0"/>
              <a:t>Dyr drift på oppvekst som har redusert behov, demografisk utvikling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n-NO" sz="2400" dirty="0" smtClean="0"/>
              <a:t>Utgiftene til omsorg og sosialhjelp veks vesentleg raskare enn inntektene </a:t>
            </a:r>
          </a:p>
          <a:p>
            <a:r>
              <a:rPr lang="nn-NO" sz="2400" dirty="0"/>
              <a:t> </a:t>
            </a:r>
            <a:r>
              <a:rPr lang="nn-NO" sz="2400" dirty="0" smtClean="0"/>
              <a:t>   dersom vi held fram med dagens drift</a:t>
            </a:r>
          </a:p>
          <a:p>
            <a:endParaRPr lang="nn-NO" sz="24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nn-NO" sz="2400" b="1" dirty="0" smtClean="0"/>
              <a:t>Det store oppdraget: </a:t>
            </a:r>
            <a:r>
              <a:rPr lang="nn-NO" sz="2400" dirty="0" smtClean="0"/>
              <a:t>Drifta må ned med </a:t>
            </a:r>
            <a:r>
              <a:rPr lang="nn-NO" sz="2400" dirty="0" err="1" smtClean="0"/>
              <a:t>ca</a:t>
            </a:r>
            <a:r>
              <a:rPr lang="nn-NO" sz="2400" dirty="0" smtClean="0"/>
              <a:t> 40 </a:t>
            </a:r>
            <a:r>
              <a:rPr lang="nn-NO" sz="2400" dirty="0" err="1" smtClean="0"/>
              <a:t>mill</a:t>
            </a:r>
            <a:r>
              <a:rPr lang="nn-NO" sz="2400" dirty="0" smtClean="0"/>
              <a:t> i løpet av 4 år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67934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Økonomiske utfordringar</a:t>
            </a:r>
            <a:endParaRPr lang="nn-NO" b="1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1973" y="1555796"/>
            <a:ext cx="9580252" cy="1880012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495" y="4094822"/>
            <a:ext cx="9359730" cy="2189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21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nn-NO" dirty="0" smtClean="0"/>
              <a:t>Reduksjonsbehov i driftsnivå 2019-2022</a:t>
            </a:r>
            <a:endParaRPr lang="nn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Budsjett og økonomiplan 2019 - 2022  -  Kommunestyret 13.12.2018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74092-BA53-4578-B5AE-199635755E42}" type="slidenum">
              <a:rPr lang="nb-NO" smtClean="0"/>
              <a:pPr/>
              <a:t>4</a:t>
            </a:fld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44931"/>
            <a:ext cx="9843713" cy="2510444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5760056" y="1872312"/>
            <a:ext cx="1457325" cy="194245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4381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212292"/>
            <a:ext cx="10515600" cy="1325563"/>
          </a:xfrm>
        </p:spPr>
        <p:txBody>
          <a:bodyPr/>
          <a:lstStyle/>
          <a:p>
            <a:r>
              <a:rPr lang="nn-NO" dirty="0" smtClean="0"/>
              <a:t>Konsekvensar 2019	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404851"/>
            <a:ext cx="10515600" cy="5054138"/>
          </a:xfrm>
        </p:spPr>
        <p:txBody>
          <a:bodyPr>
            <a:normAutofit fontScale="92500" lnSpcReduction="10000"/>
          </a:bodyPr>
          <a:lstStyle/>
          <a:p>
            <a:r>
              <a:rPr lang="nn-NO" dirty="0"/>
              <a:t>Alle ledige stillingar skal leggjast fram for leiarforumet for nye Volda før ein gjer tilsetting. Ein må vurdere økonomiske synergiar ved ny kommune og drøfte moglegheitene  for å ta ned </a:t>
            </a:r>
            <a:r>
              <a:rPr lang="nn-NO" dirty="0" err="1"/>
              <a:t>antal</a:t>
            </a:r>
            <a:r>
              <a:rPr lang="nn-NO" dirty="0"/>
              <a:t> </a:t>
            </a:r>
            <a:r>
              <a:rPr lang="nn-NO" dirty="0" smtClean="0"/>
              <a:t>stillingar</a:t>
            </a:r>
          </a:p>
          <a:p>
            <a:r>
              <a:rPr lang="nn-NO" dirty="0"/>
              <a:t>Ingen kan forvente å be om auka ramme for å dekkje nye behov</a:t>
            </a:r>
          </a:p>
          <a:p>
            <a:r>
              <a:rPr lang="nn-NO" dirty="0"/>
              <a:t>Alle må gjere sitt + bidra til fellesskapen og redusere drifta – som: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n-NO" dirty="0"/>
              <a:t>leggje om </a:t>
            </a:r>
            <a:r>
              <a:rPr lang="nn-NO" dirty="0" smtClean="0"/>
              <a:t>rutinar</a:t>
            </a:r>
            <a:r>
              <a:rPr lang="nn-NO" dirty="0"/>
              <a:t>, arbeidstidsordningar, organisering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n-NO" dirty="0"/>
              <a:t>redusere behovet for tilsette gjennom tidleg innsats, </a:t>
            </a:r>
            <a:r>
              <a:rPr lang="nn-NO" dirty="0" err="1"/>
              <a:t>digitalisering</a:t>
            </a:r>
            <a:r>
              <a:rPr lang="nn-NO" dirty="0"/>
              <a:t>, interkommunalt samarbeid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n-NO" dirty="0"/>
              <a:t>smarte/innovative innkjøp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n-NO" dirty="0"/>
              <a:t>utnytte kapasitet/rasjonalisere drifta/færre driftseiningar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n-NO" dirty="0"/>
              <a:t>standard som akkurat er nok til å tilfredsstille krava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nn-NO" dirty="0"/>
              <a:t>leggje ned aktivitet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18222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Kva med 2020 – 2022?</a:t>
            </a:r>
            <a:endParaRPr lang="nn-NO" b="1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2182" y="1690688"/>
            <a:ext cx="9587345" cy="434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43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06433" y="66630"/>
            <a:ext cx="10515600" cy="1325563"/>
          </a:xfrm>
        </p:spPr>
        <p:txBody>
          <a:bodyPr/>
          <a:lstStyle/>
          <a:p>
            <a:r>
              <a:rPr lang="nn-NO" b="1" dirty="0" err="1" smtClean="0"/>
              <a:t>Kostratal</a:t>
            </a:r>
            <a:r>
              <a:rPr lang="nn-NO" b="1" dirty="0" smtClean="0"/>
              <a:t> 2017 – Nye Volda</a:t>
            </a:r>
            <a:endParaRPr lang="nn-NO" b="1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Budsjett og økonomiplan 2019 - 2022  -  Kommunestyret 13.12.2018</a:t>
            </a:r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69F0A-49CC-468E-8891-396AF6227F58}" type="slidenum">
              <a:rPr lang="nn-NO" smtClean="0"/>
              <a:t>7</a:t>
            </a:fld>
            <a:endParaRPr lang="nn-NO" dirty="0"/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8588" y="1489212"/>
            <a:ext cx="3812250" cy="3763200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273" y="1293829"/>
            <a:ext cx="6817200" cy="456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16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659" y="482138"/>
            <a:ext cx="10793614" cy="6068291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4979322" y="1282108"/>
            <a:ext cx="764771" cy="42200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6" name="Ellipse 5"/>
          <p:cNvSpPr/>
          <p:nvPr/>
        </p:nvSpPr>
        <p:spPr>
          <a:xfrm>
            <a:off x="4979321" y="1998288"/>
            <a:ext cx="764771" cy="4100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7" name="Ellipse 6"/>
          <p:cNvSpPr/>
          <p:nvPr/>
        </p:nvSpPr>
        <p:spPr>
          <a:xfrm>
            <a:off x="4904509" y="2642624"/>
            <a:ext cx="942109" cy="11461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8" name="Ellipse 7"/>
          <p:cNvSpPr/>
          <p:nvPr/>
        </p:nvSpPr>
        <p:spPr>
          <a:xfrm>
            <a:off x="4979320" y="4357867"/>
            <a:ext cx="764771" cy="53740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187451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b="1" dirty="0" smtClean="0"/>
              <a:t>Mål for reduksjon i drift 2019 - 2022</a:t>
            </a:r>
            <a:endParaRPr lang="nn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/>
              <a:t>År 2019:	4,2 </a:t>
            </a:r>
            <a:r>
              <a:rPr lang="nn-NO" dirty="0" err="1"/>
              <a:t>mill</a:t>
            </a:r>
            <a:r>
              <a:rPr lang="nn-NO" dirty="0"/>
              <a:t> kr</a:t>
            </a:r>
          </a:p>
          <a:p>
            <a:r>
              <a:rPr lang="nn-NO" dirty="0"/>
              <a:t>År 2020:	10 </a:t>
            </a:r>
            <a:r>
              <a:rPr lang="nn-NO" dirty="0" err="1"/>
              <a:t>mill</a:t>
            </a:r>
            <a:r>
              <a:rPr lang="nn-NO" dirty="0"/>
              <a:t> kr (det vil sei 5,8 </a:t>
            </a:r>
            <a:r>
              <a:rPr lang="nn-NO" dirty="0" err="1"/>
              <a:t>mill</a:t>
            </a:r>
            <a:r>
              <a:rPr lang="nn-NO" dirty="0"/>
              <a:t> kr i nye tiltak samanlikna </a:t>
            </a:r>
            <a:r>
              <a:rPr lang="nn-NO" dirty="0" smtClean="0"/>
              <a:t/>
            </a:r>
            <a:br>
              <a:rPr lang="nn-NO" dirty="0" smtClean="0"/>
            </a:br>
            <a:r>
              <a:rPr lang="nn-NO" dirty="0" smtClean="0"/>
              <a:t>		med 2019</a:t>
            </a:r>
            <a:r>
              <a:rPr lang="nn-NO" dirty="0"/>
              <a:t>)</a:t>
            </a:r>
          </a:p>
          <a:p>
            <a:r>
              <a:rPr lang="nn-NO" dirty="0"/>
              <a:t>År 2021:	20 </a:t>
            </a:r>
            <a:r>
              <a:rPr lang="nn-NO" dirty="0" err="1"/>
              <a:t>mill</a:t>
            </a:r>
            <a:r>
              <a:rPr lang="nn-NO" dirty="0"/>
              <a:t> kr (det vil sei 10 </a:t>
            </a:r>
            <a:r>
              <a:rPr lang="nn-NO" dirty="0" err="1"/>
              <a:t>mill</a:t>
            </a:r>
            <a:r>
              <a:rPr lang="nn-NO" dirty="0"/>
              <a:t> kr i nye tiltak samanlikna </a:t>
            </a:r>
            <a:r>
              <a:rPr lang="nn-NO" dirty="0" smtClean="0"/>
              <a:t/>
            </a:r>
            <a:br>
              <a:rPr lang="nn-NO" dirty="0" smtClean="0"/>
            </a:br>
            <a:r>
              <a:rPr lang="nn-NO" dirty="0" smtClean="0"/>
              <a:t>		med </a:t>
            </a:r>
            <a:r>
              <a:rPr lang="nn-NO" dirty="0"/>
              <a:t>2020)</a:t>
            </a:r>
          </a:p>
          <a:p>
            <a:r>
              <a:rPr lang="nn-NO" dirty="0"/>
              <a:t>År 2022:	30 </a:t>
            </a:r>
            <a:r>
              <a:rPr lang="nn-NO" dirty="0" err="1"/>
              <a:t>mill</a:t>
            </a:r>
            <a:r>
              <a:rPr lang="nn-NO" dirty="0"/>
              <a:t> kr (det vils ei 10 </a:t>
            </a:r>
            <a:r>
              <a:rPr lang="nn-NO" dirty="0" err="1"/>
              <a:t>mill</a:t>
            </a:r>
            <a:r>
              <a:rPr lang="nn-NO" dirty="0"/>
              <a:t> kr i nye tiltak </a:t>
            </a:r>
            <a:r>
              <a:rPr lang="nn-NO" dirty="0" smtClean="0"/>
              <a:t>samanlikna</a:t>
            </a:r>
            <a:br>
              <a:rPr lang="nn-NO" dirty="0" smtClean="0"/>
            </a:br>
            <a:r>
              <a:rPr lang="nn-NO" dirty="0" smtClean="0"/>
              <a:t>		 </a:t>
            </a:r>
            <a:r>
              <a:rPr lang="nn-NO" dirty="0"/>
              <a:t>med 2021)</a:t>
            </a:r>
          </a:p>
          <a:p>
            <a:pPr marL="0" indent="0">
              <a:buNone/>
            </a:pP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48149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338</Words>
  <Application>Microsoft Office PowerPoint</Application>
  <PresentationFormat>Widescreen</PresentationFormat>
  <Paragraphs>51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Office-tema</vt:lpstr>
      <vt:lpstr>Formannskapet 05.02.2019</vt:lpstr>
      <vt:lpstr>PowerPoint-presentasjon</vt:lpstr>
      <vt:lpstr>Økonomiske utfordringar</vt:lpstr>
      <vt:lpstr>Reduksjonsbehov i driftsnivå 2019-2022</vt:lpstr>
      <vt:lpstr>Konsekvensar 2019 </vt:lpstr>
      <vt:lpstr>Kva med 2020 – 2022?</vt:lpstr>
      <vt:lpstr>Kostratal 2017 – Nye Volda</vt:lpstr>
      <vt:lpstr>PowerPoint-presentasjon</vt:lpstr>
      <vt:lpstr>Mål for reduksjon i drift 2019 - 2022</vt:lpstr>
      <vt:lpstr>Prosess 2020 - 2022</vt:lpstr>
      <vt:lpstr>Køyrereglar og føresetnadar</vt:lpstr>
    </vt:vector>
  </TitlesOfParts>
  <Company>SSIKT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Leiarsamling 11.01.2019</dc:title>
  <dc:creator>Kari Mette Sundgot</dc:creator>
  <cp:lastModifiedBy>Kari Mette Sundgot</cp:lastModifiedBy>
  <cp:revision>33</cp:revision>
  <cp:lastPrinted>2019-01-10T13:40:58Z</cp:lastPrinted>
  <dcterms:created xsi:type="dcterms:W3CDTF">2018-12-19T11:26:49Z</dcterms:created>
  <dcterms:modified xsi:type="dcterms:W3CDTF">2019-02-14T16:14:08Z</dcterms:modified>
</cp:coreProperties>
</file>