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2" r:id="rId5"/>
    <p:sldId id="257" r:id="rId6"/>
    <p:sldId id="258" r:id="rId7"/>
    <p:sldId id="260" r:id="rId8"/>
    <p:sldId id="261" r:id="rId9"/>
    <p:sldId id="270" r:id="rId10"/>
    <p:sldId id="264" r:id="rId11"/>
    <p:sldId id="263" r:id="rId12"/>
    <p:sldId id="265" r:id="rId13"/>
    <p:sldId id="266" r:id="rId14"/>
    <p:sldId id="271" r:id="rId15"/>
    <p:sldId id="272" r:id="rId1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1 </a:t>
            </a:r>
            <a:r>
              <a:rPr lang="en-US" dirty="0" err="1" smtClean="0"/>
              <a:t>åringar</a:t>
            </a:r>
            <a:r>
              <a:rPr lang="en-US" dirty="0" smtClean="0"/>
              <a:t> - </a:t>
            </a:r>
            <a:r>
              <a:rPr lang="en-US" dirty="0" err="1" smtClean="0"/>
              <a:t>Prognose</a:t>
            </a:r>
            <a:r>
              <a:rPr lang="en-US" dirty="0" smtClean="0"/>
              <a:t> </a:t>
            </a:r>
            <a:r>
              <a:rPr lang="en-US" dirty="0"/>
              <a:t>og </a:t>
            </a:r>
            <a:r>
              <a:rPr lang="en-US" dirty="0" err="1"/>
              <a:t>fakta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Prognose 1999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Antall1!$D$4:$V$4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xVal>
          <c:yVal>
            <c:numRef>
              <c:f>Antall1!$D$5:$V$5</c:f>
              <c:numCache>
                <c:formatCode>0</c:formatCode>
                <c:ptCount val="19"/>
                <c:pt idx="0">
                  <c:v>107</c:v>
                </c:pt>
                <c:pt idx="1">
                  <c:v>106</c:v>
                </c:pt>
                <c:pt idx="2">
                  <c:v>105</c:v>
                </c:pt>
                <c:pt idx="3">
                  <c:v>106</c:v>
                </c:pt>
                <c:pt idx="4">
                  <c:v>106</c:v>
                </c:pt>
                <c:pt idx="5">
                  <c:v>106</c:v>
                </c:pt>
                <c:pt idx="6">
                  <c:v>104</c:v>
                </c:pt>
                <c:pt idx="7">
                  <c:v>104</c:v>
                </c:pt>
                <c:pt idx="8">
                  <c:v>102</c:v>
                </c:pt>
                <c:pt idx="9">
                  <c:v>102</c:v>
                </c:pt>
                <c:pt idx="10">
                  <c:v>101</c:v>
                </c:pt>
                <c:pt idx="11">
                  <c:v>100</c:v>
                </c:pt>
                <c:pt idx="12">
                  <c:v>99</c:v>
                </c:pt>
                <c:pt idx="13">
                  <c:v>100</c:v>
                </c:pt>
                <c:pt idx="14">
                  <c:v>100</c:v>
                </c:pt>
                <c:pt idx="15">
                  <c:v>101</c:v>
                </c:pt>
                <c:pt idx="16">
                  <c:v>101</c:v>
                </c:pt>
                <c:pt idx="17">
                  <c:v>102</c:v>
                </c:pt>
                <c:pt idx="18">
                  <c:v>103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A18-45AB-9D9E-85533C48D93E}"/>
            </c:ext>
          </c:extLst>
        </c:ser>
        <c:ser>
          <c:idx val="1"/>
          <c:order val="1"/>
          <c:tx>
            <c:v>Faktiske data</c:v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Antall1!$D$4:$V$4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xVal>
          <c:yVal>
            <c:numRef>
              <c:f>Antall1!$D$6:$V$6</c:f>
              <c:numCache>
                <c:formatCode>0</c:formatCode>
                <c:ptCount val="19"/>
                <c:pt idx="0">
                  <c:v>107</c:v>
                </c:pt>
                <c:pt idx="1">
                  <c:v>89</c:v>
                </c:pt>
                <c:pt idx="2">
                  <c:v>89</c:v>
                </c:pt>
                <c:pt idx="3">
                  <c:v>81</c:v>
                </c:pt>
                <c:pt idx="4">
                  <c:v>103</c:v>
                </c:pt>
                <c:pt idx="5">
                  <c:v>102</c:v>
                </c:pt>
                <c:pt idx="6">
                  <c:v>93</c:v>
                </c:pt>
                <c:pt idx="7">
                  <c:v>83</c:v>
                </c:pt>
                <c:pt idx="8">
                  <c:v>100</c:v>
                </c:pt>
                <c:pt idx="9">
                  <c:v>113</c:v>
                </c:pt>
                <c:pt idx="10">
                  <c:v>103</c:v>
                </c:pt>
                <c:pt idx="11">
                  <c:v>90</c:v>
                </c:pt>
                <c:pt idx="12">
                  <c:v>84</c:v>
                </c:pt>
                <c:pt idx="13">
                  <c:v>79</c:v>
                </c:pt>
                <c:pt idx="14">
                  <c:v>87</c:v>
                </c:pt>
                <c:pt idx="15">
                  <c:v>76</c:v>
                </c:pt>
                <c:pt idx="16">
                  <c:v>88</c:v>
                </c:pt>
                <c:pt idx="17">
                  <c:v>105</c:v>
                </c:pt>
                <c:pt idx="18">
                  <c:v>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A18-45AB-9D9E-85533C48D93E}"/>
            </c:ext>
          </c:extLst>
        </c:ser>
        <c:ser>
          <c:idx val="2"/>
          <c:order val="2"/>
          <c:tx>
            <c:v>Prognose 2009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Antall1!$D$4:$V$4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xVal>
          <c:yVal>
            <c:numRef>
              <c:f>Antall1!$D$7:$V$7</c:f>
              <c:numCache>
                <c:formatCode>General</c:formatCode>
                <c:ptCount val="19"/>
                <c:pt idx="10" formatCode="0">
                  <c:v>103</c:v>
                </c:pt>
                <c:pt idx="11" formatCode="0">
                  <c:v>105</c:v>
                </c:pt>
                <c:pt idx="12" formatCode="0">
                  <c:v>105</c:v>
                </c:pt>
                <c:pt idx="13" formatCode="0">
                  <c:v>106</c:v>
                </c:pt>
                <c:pt idx="14" formatCode="0">
                  <c:v>107</c:v>
                </c:pt>
                <c:pt idx="15" formatCode="0">
                  <c:v>108</c:v>
                </c:pt>
                <c:pt idx="16" formatCode="0">
                  <c:v>109</c:v>
                </c:pt>
                <c:pt idx="17" formatCode="0">
                  <c:v>109</c:v>
                </c:pt>
                <c:pt idx="18" formatCode="0">
                  <c:v>109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A18-45AB-9D9E-85533C48D9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975608"/>
        <c:axId val="330975936"/>
      </c:scatterChart>
      <c:valAx>
        <c:axId val="330975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30975936"/>
        <c:crosses val="autoZero"/>
        <c:crossBetween val="midCat"/>
      </c:valAx>
      <c:valAx>
        <c:axId val="33097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309756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Barn under 1 år, prognose og faktiske 2000 - 2018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7.3081347373805478E-2"/>
          <c:y val="0.17171296296296296"/>
          <c:w val="0.83824660436571907"/>
          <c:h val="0.72088764946048411"/>
        </c:manualLayout>
      </c:layout>
      <c:scatterChart>
        <c:scatterStyle val="lineMarker"/>
        <c:varyColors val="0"/>
        <c:ser>
          <c:idx val="0"/>
          <c:order val="0"/>
          <c:tx>
            <c:v>Prognose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[Antall1.xlsx]Antall1!$D$4:$V$4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xVal>
          <c:yVal>
            <c:numRef>
              <c:f>[Antall1.xlsx]Antall1!$D$5:$V$5</c:f>
              <c:numCache>
                <c:formatCode>0</c:formatCode>
                <c:ptCount val="19"/>
                <c:pt idx="0">
                  <c:v>107</c:v>
                </c:pt>
                <c:pt idx="1">
                  <c:v>106</c:v>
                </c:pt>
                <c:pt idx="2">
                  <c:v>105</c:v>
                </c:pt>
                <c:pt idx="3">
                  <c:v>106</c:v>
                </c:pt>
                <c:pt idx="4">
                  <c:v>106</c:v>
                </c:pt>
                <c:pt idx="5">
                  <c:v>106</c:v>
                </c:pt>
                <c:pt idx="6">
                  <c:v>104</c:v>
                </c:pt>
                <c:pt idx="7">
                  <c:v>104</c:v>
                </c:pt>
                <c:pt idx="8">
                  <c:v>102</c:v>
                </c:pt>
                <c:pt idx="9">
                  <c:v>102</c:v>
                </c:pt>
                <c:pt idx="10">
                  <c:v>101</c:v>
                </c:pt>
                <c:pt idx="11">
                  <c:v>100</c:v>
                </c:pt>
                <c:pt idx="12">
                  <c:v>99</c:v>
                </c:pt>
                <c:pt idx="13">
                  <c:v>100</c:v>
                </c:pt>
                <c:pt idx="14">
                  <c:v>100</c:v>
                </c:pt>
                <c:pt idx="15">
                  <c:v>101</c:v>
                </c:pt>
                <c:pt idx="16">
                  <c:v>101</c:v>
                </c:pt>
                <c:pt idx="17">
                  <c:v>102</c:v>
                </c:pt>
                <c:pt idx="18">
                  <c:v>103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601-4043-9CA3-A47A1A04206A}"/>
            </c:ext>
          </c:extLst>
        </c:ser>
        <c:ser>
          <c:idx val="1"/>
          <c:order val="1"/>
          <c:tx>
            <c:v>Faktiske tal under 1 år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[Antall1.xlsx]Antall1!$D$4:$V$4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xVal>
          <c:yVal>
            <c:numRef>
              <c:f>[Antall1.xlsx]Antall1!$D$6:$V$6</c:f>
              <c:numCache>
                <c:formatCode>0</c:formatCode>
                <c:ptCount val="19"/>
                <c:pt idx="0">
                  <c:v>107</c:v>
                </c:pt>
                <c:pt idx="1">
                  <c:v>89</c:v>
                </c:pt>
                <c:pt idx="2">
                  <c:v>89</c:v>
                </c:pt>
                <c:pt idx="3">
                  <c:v>81</c:v>
                </c:pt>
                <c:pt idx="4">
                  <c:v>103</c:v>
                </c:pt>
                <c:pt idx="5">
                  <c:v>102</c:v>
                </c:pt>
                <c:pt idx="6">
                  <c:v>93</c:v>
                </c:pt>
                <c:pt idx="7">
                  <c:v>83</c:v>
                </c:pt>
                <c:pt idx="8">
                  <c:v>100</c:v>
                </c:pt>
                <c:pt idx="9">
                  <c:v>113</c:v>
                </c:pt>
                <c:pt idx="10">
                  <c:v>103</c:v>
                </c:pt>
                <c:pt idx="11">
                  <c:v>90</c:v>
                </c:pt>
                <c:pt idx="12">
                  <c:v>84</c:v>
                </c:pt>
                <c:pt idx="13">
                  <c:v>79</c:v>
                </c:pt>
                <c:pt idx="14">
                  <c:v>87</c:v>
                </c:pt>
                <c:pt idx="15">
                  <c:v>76</c:v>
                </c:pt>
                <c:pt idx="16">
                  <c:v>88</c:v>
                </c:pt>
                <c:pt idx="17">
                  <c:v>105</c:v>
                </c:pt>
                <c:pt idx="18">
                  <c:v>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601-4043-9CA3-A47A1A04206A}"/>
            </c:ext>
          </c:extLst>
        </c:ser>
        <c:ser>
          <c:idx val="2"/>
          <c:order val="2"/>
          <c:tx>
            <c:v>Årstal 20+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yVal>
            <c:numLit>
              <c:formatCode>General</c:formatCode>
              <c:ptCount val="1"/>
              <c:pt idx="0">
                <c:v>1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2-2601-4043-9CA3-A47A1A042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5623248"/>
        <c:axId val="415619968"/>
      </c:scatterChart>
      <c:valAx>
        <c:axId val="415623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415619968"/>
        <c:crosses val="autoZero"/>
        <c:crossBetween val="midCat"/>
      </c:valAx>
      <c:valAx>
        <c:axId val="41561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4156232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3739178552626484"/>
          <c:y val="0.55431612715077283"/>
          <c:w val="0.24018457934495346"/>
          <c:h val="0.174419825428798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0-1 </a:t>
            </a:r>
            <a:r>
              <a:rPr lang="en-US" dirty="0" err="1"/>
              <a:t>år</a:t>
            </a:r>
            <a:r>
              <a:rPr lang="en-US" dirty="0"/>
              <a:t> </a:t>
            </a:r>
            <a:r>
              <a:rPr lang="en-US" dirty="0" err="1" smtClean="0"/>
              <a:t>prognose</a:t>
            </a:r>
            <a:r>
              <a:rPr lang="en-US" dirty="0" smtClean="0"/>
              <a:t> “</a:t>
            </a:r>
            <a:r>
              <a:rPr lang="en-US" dirty="0" err="1" smtClean="0"/>
              <a:t>Gamle</a:t>
            </a:r>
            <a:r>
              <a:rPr lang="en-US" dirty="0" smtClean="0"/>
              <a:t> Volda”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4.9628542194937494E-2"/>
          <c:y val="9.47972972972973E-2"/>
          <c:w val="0.95037145780506249"/>
          <c:h val="0.8266069021777683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'[Personer (4).xlsx]Personer'!$C$3:$Y$4</c:f>
              <c:multiLvlStrCache>
                <c:ptCount val="23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2024</c:v>
                  </c:pt>
                  <c:pt idx="7">
                    <c:v>2025</c:v>
                  </c:pt>
                  <c:pt idx="8">
                    <c:v>2026</c:v>
                  </c:pt>
                  <c:pt idx="9">
                    <c:v>2027</c:v>
                  </c:pt>
                  <c:pt idx="10">
                    <c:v>2028</c:v>
                  </c:pt>
                  <c:pt idx="11">
                    <c:v>2029</c:v>
                  </c:pt>
                  <c:pt idx="12">
                    <c:v>2030</c:v>
                  </c:pt>
                  <c:pt idx="13">
                    <c:v>2031</c:v>
                  </c:pt>
                  <c:pt idx="14">
                    <c:v>2032</c:v>
                  </c:pt>
                  <c:pt idx="15">
                    <c:v>2033</c:v>
                  </c:pt>
                  <c:pt idx="16">
                    <c:v>2034</c:v>
                  </c:pt>
                  <c:pt idx="17">
                    <c:v>2035</c:v>
                  </c:pt>
                  <c:pt idx="18">
                    <c:v>2036</c:v>
                  </c:pt>
                  <c:pt idx="19">
                    <c:v>2037</c:v>
                  </c:pt>
                  <c:pt idx="20">
                    <c:v>2038</c:v>
                  </c:pt>
                  <c:pt idx="21">
                    <c:v>2039</c:v>
                  </c:pt>
                  <c:pt idx="22">
                    <c:v>2040</c:v>
                  </c:pt>
                </c:lvl>
                <c:lvl>
                  <c:pt idx="0">
                    <c:v>Hovedalternativet (MMMM)</c:v>
                  </c:pt>
                </c:lvl>
              </c:multiLvlStrCache>
            </c:multiLvlStrRef>
          </c:cat>
          <c:val>
            <c:numRef>
              <c:f>'[Personer (4).xlsx]Personer'!$C$5:$Y$5</c:f>
              <c:numCache>
                <c:formatCode>0</c:formatCode>
                <c:ptCount val="23"/>
                <c:pt idx="0">
                  <c:v>93</c:v>
                </c:pt>
                <c:pt idx="1">
                  <c:v>100</c:v>
                </c:pt>
                <c:pt idx="2">
                  <c:v>104</c:v>
                </c:pt>
                <c:pt idx="3">
                  <c:v>109</c:v>
                </c:pt>
                <c:pt idx="4">
                  <c:v>111</c:v>
                </c:pt>
                <c:pt idx="5">
                  <c:v>113</c:v>
                </c:pt>
                <c:pt idx="6">
                  <c:v>115</c:v>
                </c:pt>
                <c:pt idx="7">
                  <c:v>115</c:v>
                </c:pt>
                <c:pt idx="8">
                  <c:v>117</c:v>
                </c:pt>
                <c:pt idx="9">
                  <c:v>118</c:v>
                </c:pt>
                <c:pt idx="10">
                  <c:v>119</c:v>
                </c:pt>
                <c:pt idx="11">
                  <c:v>119</c:v>
                </c:pt>
                <c:pt idx="12">
                  <c:v>119</c:v>
                </c:pt>
                <c:pt idx="13">
                  <c:v>119</c:v>
                </c:pt>
                <c:pt idx="14">
                  <c:v>119</c:v>
                </c:pt>
                <c:pt idx="15">
                  <c:v>117</c:v>
                </c:pt>
                <c:pt idx="16">
                  <c:v>117</c:v>
                </c:pt>
                <c:pt idx="17">
                  <c:v>115</c:v>
                </c:pt>
                <c:pt idx="18">
                  <c:v>115</c:v>
                </c:pt>
                <c:pt idx="19">
                  <c:v>114</c:v>
                </c:pt>
                <c:pt idx="20">
                  <c:v>113</c:v>
                </c:pt>
                <c:pt idx="21">
                  <c:v>113</c:v>
                </c:pt>
                <c:pt idx="22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49-4209-BC8F-9B3123747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401488"/>
        <c:axId val="447409688"/>
      </c:lineChart>
      <c:catAx>
        <c:axId val="44740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447409688"/>
        <c:crosses val="autoZero"/>
        <c:auto val="1"/>
        <c:lblAlgn val="ctr"/>
        <c:lblOffset val="100"/>
        <c:noMultiLvlLbl val="0"/>
      </c:catAx>
      <c:valAx>
        <c:axId val="447409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44740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0.73611</cdr:x>
      <cdr:y>0.12276</cdr:y>
    </cdr:from>
    <cdr:to>
      <cdr:x>0.84167</cdr:x>
      <cdr:y>0.1669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6376736" y="713874"/>
          <a:ext cx="914400" cy="2566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n-NO" sz="1100" dirty="0" smtClean="0"/>
            <a:t>109</a:t>
          </a:r>
          <a:endParaRPr lang="nn-NO" sz="1100" dirty="0"/>
        </a:p>
      </cdr:txBody>
    </cdr:sp>
  </cdr:relSizeAnchor>
  <cdr:relSizeAnchor xmlns:cdr="http://schemas.openxmlformats.org/drawingml/2006/chartDrawing">
    <cdr:from>
      <cdr:x>0.74259</cdr:x>
      <cdr:y>0.40552</cdr:y>
    </cdr:from>
    <cdr:to>
      <cdr:x>0.84815</cdr:x>
      <cdr:y>0.45241</cdr:y>
    </cdr:to>
    <cdr:sp macro="" textlink="">
      <cdr:nvSpPr>
        <cdr:cNvPr id="3" name="TekstSylinder 2"/>
        <cdr:cNvSpPr txBox="1"/>
      </cdr:nvSpPr>
      <cdr:spPr>
        <a:xfrm xmlns:a="http://schemas.openxmlformats.org/drawingml/2006/main">
          <a:off x="6432884" y="2358190"/>
          <a:ext cx="914400" cy="272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n-NO" sz="1100" dirty="0" smtClean="0"/>
            <a:t>89</a:t>
          </a:r>
          <a:endParaRPr lang="nn-NO" sz="1100" dirty="0"/>
        </a:p>
      </cdr:txBody>
    </cdr:sp>
  </cdr:relSizeAnchor>
  <cdr:relSizeAnchor xmlns:cdr="http://schemas.openxmlformats.org/drawingml/2006/chartDrawing">
    <cdr:from>
      <cdr:x>0.05185</cdr:x>
      <cdr:y>0.84276</cdr:y>
    </cdr:from>
    <cdr:to>
      <cdr:x>1</cdr:x>
      <cdr:y>1</cdr:y>
    </cdr:to>
    <cdr:sp macro="" textlink="">
      <cdr:nvSpPr>
        <cdr:cNvPr id="4" name="TekstSylinder 3"/>
        <cdr:cNvSpPr txBox="1"/>
      </cdr:nvSpPr>
      <cdr:spPr>
        <a:xfrm xmlns:a="http://schemas.openxmlformats.org/drawingml/2006/main">
          <a:off x="449178" y="4900864"/>
          <a:ext cx="821355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n-NO" dirty="0" smtClean="0"/>
            <a:t>2000</a:t>
          </a:r>
          <a:r>
            <a:rPr lang="nn-NO" sz="1100" dirty="0" smtClean="0"/>
            <a:t>                                                                                                            2009                                                                                                        1.1.2018          </a:t>
          </a:r>
          <a:endParaRPr lang="nn-NO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0.1003</cdr:x>
      <cdr:y>0.07961</cdr:y>
    </cdr:from>
    <cdr:to>
      <cdr:x>0.21239</cdr:x>
      <cdr:y>0.23883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818148" y="4572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n-NO" sz="1100" dirty="0" smtClean="0"/>
            <a:t>Volda</a:t>
          </a:r>
          <a:endParaRPr lang="nn-NO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0.03484</cdr:x>
      <cdr:y>0.41554</cdr:y>
    </cdr:from>
    <cdr:to>
      <cdr:x>0.20339</cdr:x>
      <cdr:y>0.54899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352423" y="2343149"/>
          <a:ext cx="1704975" cy="752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n-NO" sz="2000" dirty="0" smtClean="0"/>
            <a:t>Befolkning</a:t>
          </a:r>
        </a:p>
        <a:p xmlns:a="http://schemas.openxmlformats.org/drawingml/2006/main">
          <a:r>
            <a:rPr lang="nn-NO" sz="2000" dirty="0" smtClean="0"/>
            <a:t>9188</a:t>
          </a:r>
          <a:endParaRPr lang="nn-NO" sz="2000" dirty="0"/>
        </a:p>
      </cdr:txBody>
    </cdr:sp>
  </cdr:relSizeAnchor>
  <cdr:relSizeAnchor xmlns:cdr="http://schemas.openxmlformats.org/drawingml/2006/chartDrawing">
    <cdr:from>
      <cdr:x>0.85782</cdr:x>
      <cdr:y>0.30574</cdr:y>
    </cdr:from>
    <cdr:to>
      <cdr:x>1</cdr:x>
      <cdr:y>0.5625</cdr:y>
    </cdr:to>
    <cdr:sp macro="" textlink="">
      <cdr:nvSpPr>
        <cdr:cNvPr id="3" name="TekstSylinder 2"/>
        <cdr:cNvSpPr txBox="1"/>
      </cdr:nvSpPr>
      <cdr:spPr>
        <a:xfrm xmlns:a="http://schemas.openxmlformats.org/drawingml/2006/main">
          <a:off x="8677274" y="1724025"/>
          <a:ext cx="1438276" cy="1447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n-NO" sz="2000" dirty="0" smtClean="0"/>
            <a:t>Befolkning</a:t>
          </a:r>
        </a:p>
        <a:p xmlns:a="http://schemas.openxmlformats.org/drawingml/2006/main">
          <a:r>
            <a:rPr lang="nn-NO" sz="2000" dirty="0" smtClean="0"/>
            <a:t>10791</a:t>
          </a:r>
        </a:p>
        <a:p xmlns:a="http://schemas.openxmlformats.org/drawingml/2006/main">
          <a:r>
            <a:rPr lang="nn-NO" sz="2000" dirty="0" smtClean="0"/>
            <a:t>+1600</a:t>
          </a:r>
          <a:endParaRPr lang="nn-NO" sz="2000" dirty="0"/>
        </a:p>
      </cdr:txBody>
    </cdr:sp>
  </cdr:relSizeAnchor>
  <cdr:relSizeAnchor xmlns:cdr="http://schemas.openxmlformats.org/drawingml/2006/chartDrawing">
    <cdr:from>
      <cdr:x>0.07062</cdr:x>
      <cdr:y>0.25291</cdr:y>
    </cdr:from>
    <cdr:to>
      <cdr:x>0.97458</cdr:x>
      <cdr:y>0.36947</cdr:y>
    </cdr:to>
    <cdr:cxnSp macro="">
      <cdr:nvCxnSpPr>
        <cdr:cNvPr id="5" name="Rett linje 4"/>
        <cdr:cNvCxnSpPr/>
      </cdr:nvCxnSpPr>
      <cdr:spPr>
        <a:xfrm xmlns:a="http://schemas.openxmlformats.org/drawingml/2006/main" flipV="1">
          <a:off x="714374" y="1426131"/>
          <a:ext cx="9144000" cy="657225"/>
        </a:xfrm>
        <a:prstGeom xmlns:a="http://schemas.openxmlformats.org/drawingml/2006/main" prst="line">
          <a:avLst/>
        </a:prstGeom>
        <a:ln xmlns:a="http://schemas.openxmlformats.org/drawingml/2006/main" w="57150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0.26083</cdr:x>
      <cdr:y>0.55912</cdr:y>
    </cdr:from>
    <cdr:to>
      <cdr:x>0.26535</cdr:x>
      <cdr:y>0.56723</cdr:y>
    </cdr:to>
    <cdr:sp macro="" textlink="">
      <cdr:nvSpPr>
        <cdr:cNvPr id="6" name="TekstSylinder 5"/>
        <cdr:cNvSpPr txBox="1"/>
      </cdr:nvSpPr>
      <cdr:spPr>
        <a:xfrm xmlns:a="http://schemas.openxmlformats.org/drawingml/2006/main">
          <a:off x="2638424" y="3152775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nn-NO" sz="1100" dirty="0"/>
        </a:p>
      </cdr:txBody>
    </cdr:sp>
  </cdr:relSizeAnchor>
  <cdr:relSizeAnchor xmlns:cdr="http://schemas.openxmlformats.org/drawingml/2006/chartDrawing">
    <cdr:from>
      <cdr:x>0.32863</cdr:x>
      <cdr:y>0.60473</cdr:y>
    </cdr:from>
    <cdr:to>
      <cdr:x>0.41902</cdr:x>
      <cdr:y>0.76689</cdr:y>
    </cdr:to>
    <cdr:sp macro="" textlink="">
      <cdr:nvSpPr>
        <cdr:cNvPr id="7" name="TekstSylinder 6"/>
        <cdr:cNvSpPr txBox="1"/>
      </cdr:nvSpPr>
      <cdr:spPr>
        <a:xfrm xmlns:a="http://schemas.openxmlformats.org/drawingml/2006/main">
          <a:off x="3324224" y="34099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nn-NO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7170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3699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6743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68731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043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8667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79551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5668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59863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0895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3170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40ACD-77CA-4C4D-82C0-892EFC903969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1261-44FC-4361-8707-1B076C892294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894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n-NO" dirty="0"/>
              <a:t>Situasjon </a:t>
            </a:r>
            <a:br>
              <a:rPr lang="nn-NO" dirty="0"/>
            </a:br>
            <a:r>
              <a:rPr lang="nn-NO" dirty="0"/>
              <a:t>Store </a:t>
            </a:r>
            <a:r>
              <a:rPr lang="nn-NO" dirty="0" smtClean="0"/>
              <a:t>tiltak Volda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 dirty="0" smtClean="0"/>
              <a:t>Ordførar Jørgen Amdam</a:t>
            </a:r>
          </a:p>
          <a:p>
            <a:r>
              <a:rPr lang="nn-NO" dirty="0" smtClean="0"/>
              <a:t>Desember 2018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640442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Kvinner Volda – fruktbar alder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n-NO" dirty="0" err="1" smtClean="0"/>
              <a:t>Hovedalternativet</a:t>
            </a:r>
            <a:r>
              <a:rPr lang="nn-NO" dirty="0" smtClean="0"/>
              <a:t> </a:t>
            </a:r>
            <a:r>
              <a:rPr lang="nn-NO" dirty="0"/>
              <a:t>(MMMM)		</a:t>
            </a:r>
          </a:p>
          <a:p>
            <a:r>
              <a:rPr lang="nn-NO" dirty="0"/>
              <a:t>		</a:t>
            </a:r>
            <a:r>
              <a:rPr lang="nn-NO" dirty="0" smtClean="0"/>
              <a:t> 	2018</a:t>
            </a:r>
            <a:r>
              <a:rPr lang="nn-NO" dirty="0"/>
              <a:t>	2019	</a:t>
            </a:r>
            <a:r>
              <a:rPr lang="nn-NO" dirty="0" smtClean="0"/>
              <a:t>2020</a:t>
            </a:r>
          </a:p>
          <a:p>
            <a:r>
              <a:rPr lang="nn-NO" dirty="0"/>
              <a:t> </a:t>
            </a:r>
            <a:r>
              <a:rPr lang="nn-NO" dirty="0" smtClean="0"/>
              <a:t>       15-19 </a:t>
            </a:r>
            <a:r>
              <a:rPr lang="nn-NO" dirty="0"/>
              <a:t>år	282	286	</a:t>
            </a:r>
            <a:r>
              <a:rPr lang="nn-NO" dirty="0" smtClean="0"/>
              <a:t>299	</a:t>
            </a:r>
            <a:r>
              <a:rPr lang="nn-NO" dirty="0" smtClean="0">
                <a:solidFill>
                  <a:srgbClr val="FF0000"/>
                </a:solidFill>
              </a:rPr>
              <a:t>2018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/>
              <a:t>	</a:t>
            </a:r>
            <a:r>
              <a:rPr lang="nn-NO" dirty="0">
                <a:solidFill>
                  <a:srgbClr val="FF0000"/>
                </a:solidFill>
              </a:rPr>
              <a:t>20-24 år	394	375	</a:t>
            </a:r>
            <a:r>
              <a:rPr lang="nn-NO" dirty="0" smtClean="0">
                <a:solidFill>
                  <a:srgbClr val="FF0000"/>
                </a:solidFill>
              </a:rPr>
              <a:t>371     Studentar +100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>
                <a:solidFill>
                  <a:srgbClr val="FF0000"/>
                </a:solidFill>
              </a:rPr>
              <a:t>	25-29 år	322	347	</a:t>
            </a:r>
            <a:r>
              <a:rPr lang="nn-NO" dirty="0" smtClean="0">
                <a:solidFill>
                  <a:srgbClr val="FF0000"/>
                </a:solidFill>
              </a:rPr>
              <a:t>353	Studentar +40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/>
              <a:t>	30-34 år	256	256	</a:t>
            </a:r>
            <a:r>
              <a:rPr lang="nn-NO" dirty="0" smtClean="0"/>
              <a:t>271	</a:t>
            </a:r>
            <a:r>
              <a:rPr lang="nn-NO" dirty="0" smtClean="0">
                <a:solidFill>
                  <a:srgbClr val="FF0000"/>
                </a:solidFill>
              </a:rPr>
              <a:t>Gir over 28% ekstra i folketal 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/>
              <a:t>	35-39 år	245	260	</a:t>
            </a:r>
            <a:r>
              <a:rPr lang="nn-NO" dirty="0" smtClean="0"/>
              <a:t>254	</a:t>
            </a:r>
            <a:r>
              <a:rPr lang="nn-NO" dirty="0" smtClean="0">
                <a:solidFill>
                  <a:srgbClr val="FF0000"/>
                </a:solidFill>
              </a:rPr>
              <a:t>Gir minst 20 barn ekstra pr. år i 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/>
              <a:t>	40-44 år	245	254	</a:t>
            </a:r>
            <a:r>
              <a:rPr lang="nn-NO" dirty="0" smtClean="0"/>
              <a:t>252	</a:t>
            </a:r>
            <a:r>
              <a:rPr lang="nn-NO" dirty="0" smtClean="0">
                <a:solidFill>
                  <a:srgbClr val="FF0000"/>
                </a:solidFill>
              </a:rPr>
              <a:t>fødslar i prognosemodell</a:t>
            </a:r>
            <a:endParaRPr lang="nn-NO" dirty="0">
              <a:solidFill>
                <a:srgbClr val="FF0000"/>
              </a:solidFill>
            </a:endParaRPr>
          </a:p>
          <a:p>
            <a:r>
              <a:rPr lang="nn-NO" dirty="0"/>
              <a:t>	45-49 år	300	300	299</a:t>
            </a:r>
          </a:p>
        </p:txBody>
      </p:sp>
    </p:spTree>
    <p:extLst>
      <p:ext uri="{BB962C8B-B14F-4D97-AF65-F5344CB8AC3E}">
        <p14:creationId xmlns:p14="http://schemas.microsoft.com/office/powerpoint/2010/main" val="756048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F</a:t>
            </a:r>
            <a:r>
              <a:rPr lang="nn-NO" dirty="0" smtClean="0"/>
              <a:t>ramskriving SSB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nn-NO" dirty="0" err="1" smtClean="0"/>
              <a:t>Hovedalternativet</a:t>
            </a:r>
            <a:r>
              <a:rPr lang="nn-NO" dirty="0" smtClean="0"/>
              <a:t> </a:t>
            </a:r>
            <a:r>
              <a:rPr lang="nn-NO" dirty="0"/>
              <a:t>(MMMM)					</a:t>
            </a:r>
          </a:p>
          <a:p>
            <a:r>
              <a:rPr lang="nn-NO" dirty="0"/>
              <a:t>	</a:t>
            </a:r>
            <a:r>
              <a:rPr lang="nn-NO" dirty="0" smtClean="0"/>
              <a:t>	2018</a:t>
            </a:r>
            <a:r>
              <a:rPr lang="nn-NO" dirty="0"/>
              <a:t>	2020	2025	2030	2035	2040</a:t>
            </a:r>
          </a:p>
          <a:p>
            <a:r>
              <a:rPr lang="nn-NO" dirty="0"/>
              <a:t>0 år	</a:t>
            </a:r>
            <a:r>
              <a:rPr lang="nn-NO" dirty="0" smtClean="0"/>
              <a:t>	93</a:t>
            </a:r>
            <a:r>
              <a:rPr lang="nn-NO" dirty="0"/>
              <a:t>	</a:t>
            </a:r>
            <a:r>
              <a:rPr lang="nn-NO" dirty="0">
                <a:solidFill>
                  <a:srgbClr val="FF0000"/>
                </a:solidFill>
              </a:rPr>
              <a:t>104	115	119	115	113</a:t>
            </a:r>
          </a:p>
          <a:p>
            <a:r>
              <a:rPr lang="nn-NO" dirty="0"/>
              <a:t>1-5 år	461	489	</a:t>
            </a:r>
            <a:r>
              <a:rPr lang="nn-NO" dirty="0">
                <a:solidFill>
                  <a:srgbClr val="FF0000"/>
                </a:solidFill>
              </a:rPr>
              <a:t>589	630	640	622</a:t>
            </a:r>
          </a:p>
          <a:p>
            <a:r>
              <a:rPr lang="nn-NO" dirty="0"/>
              <a:t>6-12 år	811	788	726	</a:t>
            </a:r>
            <a:r>
              <a:rPr lang="nn-NO" dirty="0">
                <a:solidFill>
                  <a:srgbClr val="FF0000"/>
                </a:solidFill>
              </a:rPr>
              <a:t>835	919	945</a:t>
            </a:r>
          </a:p>
          <a:p>
            <a:r>
              <a:rPr lang="nn-NO" dirty="0"/>
              <a:t>13-15 år	339	360	356	324	</a:t>
            </a:r>
            <a:r>
              <a:rPr lang="nn-NO" dirty="0">
                <a:solidFill>
                  <a:srgbClr val="FF0000"/>
                </a:solidFill>
              </a:rPr>
              <a:t>373	405</a:t>
            </a:r>
          </a:p>
          <a:p>
            <a:r>
              <a:rPr lang="nn-NO" dirty="0"/>
              <a:t>16-19 år	492	485	527	465	474	</a:t>
            </a:r>
            <a:r>
              <a:rPr lang="nn-NO" dirty="0">
                <a:solidFill>
                  <a:srgbClr val="FF0000"/>
                </a:solidFill>
              </a:rPr>
              <a:t>539</a:t>
            </a:r>
          </a:p>
          <a:p>
            <a:endParaRPr lang="nn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470231" y="2855495"/>
            <a:ext cx="3088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Gjennomsnitt 2000-2018= 93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78599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Under 1 år – Volda – pr. 1.1. (Fødslar året før)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520823"/>
              </p:ext>
            </p:extLst>
          </p:nvPr>
        </p:nvGraphicFramePr>
        <p:xfrm>
          <a:off x="473238" y="1596189"/>
          <a:ext cx="11245524" cy="2029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940">
                  <a:extLst>
                    <a:ext uri="{9D8B030D-6E8A-4147-A177-3AD203B41FA5}">
                      <a16:colId xmlns:a16="http://schemas.microsoft.com/office/drawing/2014/main" val="1318699931"/>
                    </a:ext>
                  </a:extLst>
                </a:gridCol>
                <a:gridCol w="810992">
                  <a:extLst>
                    <a:ext uri="{9D8B030D-6E8A-4147-A177-3AD203B41FA5}">
                      <a16:colId xmlns:a16="http://schemas.microsoft.com/office/drawing/2014/main" val="1421850287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517867220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886077138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959915588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1306295899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2888579083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956867919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419691144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673707437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4249125509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1365957948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223604122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1747437037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939022131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595592879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126683604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827363567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3123297040"/>
                    </a:ext>
                  </a:extLst>
                </a:gridCol>
                <a:gridCol w="517357">
                  <a:extLst>
                    <a:ext uri="{9D8B030D-6E8A-4147-A177-3AD203B41FA5}">
                      <a16:colId xmlns:a16="http://schemas.microsoft.com/office/drawing/2014/main" val="2400976478"/>
                    </a:ext>
                  </a:extLst>
                </a:gridCol>
                <a:gridCol w="671166">
                  <a:extLst>
                    <a:ext uri="{9D8B030D-6E8A-4147-A177-3AD203B41FA5}">
                      <a16:colId xmlns:a16="http://schemas.microsoft.com/office/drawing/2014/main" val="1076820468"/>
                    </a:ext>
                  </a:extLst>
                </a:gridCol>
              </a:tblGrid>
              <a:tr h="676442"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7946039"/>
                  </a:ext>
                </a:extLst>
              </a:tr>
              <a:tr h="676442">
                <a:tc>
                  <a:txBody>
                    <a:bodyPr/>
                    <a:lstStyle/>
                    <a:p>
                      <a:pPr algn="l" fontAlgn="b"/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 dirty="0">
                          <a:effectLst/>
                        </a:rPr>
                        <a:t>2000</a:t>
                      </a:r>
                      <a:endParaRPr lang="nn-N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2001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2002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2003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2004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2005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2006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2007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2008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2009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2010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2011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2012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2013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2014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2015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2016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2017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2018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Snitt</a:t>
                      </a:r>
                      <a:endParaRPr lang="nn-NO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1864600"/>
                  </a:ext>
                </a:extLst>
              </a:tr>
              <a:tr h="676442"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 dirty="0">
                          <a:effectLst/>
                        </a:rPr>
                        <a:t>0 år</a:t>
                      </a:r>
                      <a:endParaRPr lang="nn-N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107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89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89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81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102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93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100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113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90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84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79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87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76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88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105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93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800" u="none" strike="noStrike" dirty="0">
                          <a:effectLst/>
                        </a:rPr>
                        <a:t>93</a:t>
                      </a:r>
                      <a:endParaRPr lang="nn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7967963"/>
                  </a:ext>
                </a:extLst>
              </a:tr>
            </a:tbl>
          </a:graphicData>
        </a:graphic>
      </p:graphicFrame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38" y="4314796"/>
            <a:ext cx="11248328" cy="690341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473238" y="3945464"/>
            <a:ext cx="889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mtClean="0"/>
              <a:t>Kvinner</a:t>
            </a:r>
            <a:endParaRPr lang="nn-NO" dirty="0"/>
          </a:p>
        </p:txBody>
      </p:sp>
      <p:cxnSp>
        <p:nvCxnSpPr>
          <p:cNvPr id="7" name="Rett pilkobling 6"/>
          <p:cNvCxnSpPr/>
          <p:nvPr/>
        </p:nvCxnSpPr>
        <p:spPr>
          <a:xfrm>
            <a:off x="6256421" y="4659966"/>
            <a:ext cx="5213684" cy="22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362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1669920"/>
              </p:ext>
            </p:extLst>
          </p:nvPr>
        </p:nvGraphicFramePr>
        <p:xfrm>
          <a:off x="449179" y="585537"/>
          <a:ext cx="7098632" cy="4580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918475"/>
              </p:ext>
            </p:extLst>
          </p:nvPr>
        </p:nvGraphicFramePr>
        <p:xfrm>
          <a:off x="749965" y="5443841"/>
          <a:ext cx="10515609" cy="857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9243">
                  <a:extLst>
                    <a:ext uri="{9D8B030D-6E8A-4147-A177-3AD203B41FA5}">
                      <a16:colId xmlns:a16="http://schemas.microsoft.com/office/drawing/2014/main" val="4080491313"/>
                    </a:ext>
                  </a:extLst>
                </a:gridCol>
                <a:gridCol w="1062121">
                  <a:extLst>
                    <a:ext uri="{9D8B030D-6E8A-4147-A177-3AD203B41FA5}">
                      <a16:colId xmlns:a16="http://schemas.microsoft.com/office/drawing/2014/main" val="2841572279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919630834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439122922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675665640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581952341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942762285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569799345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900255590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730228810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211262724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051409318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800954129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2327637450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2333829324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521901621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319653737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384175598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174929802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1557063780"/>
                    </a:ext>
                  </a:extLst>
                </a:gridCol>
                <a:gridCol w="446574">
                  <a:extLst>
                    <a:ext uri="{9D8B030D-6E8A-4147-A177-3AD203B41FA5}">
                      <a16:colId xmlns:a16="http://schemas.microsoft.com/office/drawing/2014/main" val="3696057970"/>
                    </a:ext>
                  </a:extLst>
                </a:gridCol>
                <a:gridCol w="579339">
                  <a:extLst>
                    <a:ext uri="{9D8B030D-6E8A-4147-A177-3AD203B41FA5}">
                      <a16:colId xmlns:a16="http://schemas.microsoft.com/office/drawing/2014/main" val="2920707110"/>
                    </a:ext>
                  </a:extLst>
                </a:gridCol>
              </a:tblGrid>
              <a:tr h="181095"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Barn</a:t>
                      </a:r>
                      <a:r>
                        <a:rPr lang="nn-NO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under 1 år - Volda</a:t>
                      </a:r>
                      <a:endParaRPr lang="nn-N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extLst>
                  <a:ext uri="{0D108BD9-81ED-4DB2-BD59-A6C34878D82A}">
                    <a16:rowId xmlns:a16="http://schemas.microsoft.com/office/drawing/2014/main" val="1127392248"/>
                  </a:ext>
                </a:extLst>
              </a:tr>
              <a:tr h="181095"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1999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2000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2001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2002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2003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2004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2005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2006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2007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2008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2009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2010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2011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2012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2013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2014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2015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2016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2017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2018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Snitt:</a:t>
                      </a:r>
                      <a:endParaRPr lang="nn-N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extLst>
                  <a:ext uri="{0D108BD9-81ED-4DB2-BD59-A6C34878D82A}">
                    <a16:rowId xmlns:a16="http://schemas.microsoft.com/office/drawing/2014/main" val="1332122255"/>
                  </a:ext>
                </a:extLst>
              </a:tr>
              <a:tr h="181095"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u="none" strike="noStrike">
                          <a:effectLst/>
                        </a:rPr>
                        <a:t>0 år</a:t>
                      </a:r>
                      <a:endParaRPr lang="nn-N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110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107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106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105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106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106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106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104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104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102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102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101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99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101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101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102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extLst>
                  <a:ext uri="{0D108BD9-81ED-4DB2-BD59-A6C34878D82A}">
                    <a16:rowId xmlns:a16="http://schemas.microsoft.com/office/drawing/2014/main" val="1352683579"/>
                  </a:ext>
                </a:extLst>
              </a:tr>
              <a:tr h="181095"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107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89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89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81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102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93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113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90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84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79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87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76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88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105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>
                          <a:effectLst/>
                        </a:rPr>
                        <a:t>93</a:t>
                      </a:r>
                      <a:endParaRPr lang="nn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n-NO" sz="1000" u="none" strike="noStrike" dirty="0">
                          <a:effectLst/>
                        </a:rPr>
                        <a:t>93</a:t>
                      </a:r>
                      <a:endParaRPr lang="nn-N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/>
                </a:tc>
                <a:extLst>
                  <a:ext uri="{0D108BD9-81ED-4DB2-BD59-A6C34878D82A}">
                    <a16:rowId xmlns:a16="http://schemas.microsoft.com/office/drawing/2014/main" val="1367403532"/>
                  </a:ext>
                </a:extLst>
              </a:tr>
            </a:tbl>
          </a:graphicData>
        </a:graphic>
      </p:graphicFrame>
      <p:sp>
        <p:nvSpPr>
          <p:cNvPr id="2" name="TekstSylinder 1"/>
          <p:cNvSpPr txBox="1"/>
          <p:nvPr/>
        </p:nvSpPr>
        <p:spPr>
          <a:xfrm>
            <a:off x="7611978" y="1331495"/>
            <a:ext cx="40907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Førsteklasser – 9 og med ca. 93 elevar:</a:t>
            </a:r>
          </a:p>
          <a:p>
            <a:r>
              <a:rPr lang="nn-NO" dirty="0" smtClean="0"/>
              <a:t>Austefjord</a:t>
            </a:r>
          </a:p>
          <a:p>
            <a:r>
              <a:rPr lang="nn-NO" dirty="0" smtClean="0"/>
              <a:t>Folkestad</a:t>
            </a:r>
          </a:p>
          <a:p>
            <a:r>
              <a:rPr lang="nn-NO" dirty="0" smtClean="0"/>
              <a:t>Lauvstad (privat)</a:t>
            </a:r>
          </a:p>
          <a:p>
            <a:r>
              <a:rPr lang="nn-NO" dirty="0" smtClean="0"/>
              <a:t>Dalsfjord</a:t>
            </a:r>
          </a:p>
          <a:p>
            <a:r>
              <a:rPr lang="nn-NO" dirty="0" smtClean="0"/>
              <a:t>Mork</a:t>
            </a:r>
          </a:p>
          <a:p>
            <a:r>
              <a:rPr lang="nn-NO" dirty="0" smtClean="0"/>
              <a:t>Øyra (2)</a:t>
            </a:r>
          </a:p>
          <a:p>
            <a:r>
              <a:rPr lang="nn-NO" dirty="0" smtClean="0"/>
              <a:t>Bratteberg </a:t>
            </a:r>
          </a:p>
          <a:p>
            <a:r>
              <a:rPr lang="nn-NO" dirty="0" smtClean="0"/>
              <a:t>Vikebygda</a:t>
            </a:r>
          </a:p>
          <a:p>
            <a:endParaRPr lang="nn-NO" dirty="0"/>
          </a:p>
          <a:p>
            <a:r>
              <a:rPr lang="nn-NO" dirty="0" smtClean="0"/>
              <a:t>Øyra og Bratteberg kapasitet 82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395416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43" y="211679"/>
            <a:ext cx="10576914" cy="643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246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/>
          </p:cNvGraphicFramePr>
          <p:nvPr>
            <p:extLst/>
          </p:nvPr>
        </p:nvGraphicFramePr>
        <p:xfrm>
          <a:off x="923926" y="304800"/>
          <a:ext cx="1011555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Sylinder 2"/>
          <p:cNvSpPr txBox="1"/>
          <p:nvPr/>
        </p:nvSpPr>
        <p:spPr>
          <a:xfrm>
            <a:off x="5467350" y="2076450"/>
            <a:ext cx="168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Sannsynleg</a:t>
            </a:r>
            <a:endParaRPr lang="nn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610600" y="6477000"/>
            <a:ext cx="206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4366206" y="3012043"/>
            <a:ext cx="2066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dirty="0" smtClean="0"/>
          </a:p>
          <a:p>
            <a:endParaRPr lang="nn-NO" dirty="0"/>
          </a:p>
          <a:p>
            <a:endParaRPr lang="nn-NO" dirty="0" smtClean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42259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Kvar står vi – kvar går vi?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 smtClean="0"/>
              <a:t>Utfordringar - interne:</a:t>
            </a:r>
          </a:p>
          <a:p>
            <a:r>
              <a:rPr lang="nn-NO" dirty="0" smtClean="0"/>
              <a:t>Skule – stor overkapasitet – struktur</a:t>
            </a:r>
          </a:p>
          <a:p>
            <a:r>
              <a:rPr lang="nn-NO" dirty="0" smtClean="0"/>
              <a:t>Barnehage – stor overkapasitet (90 ledige) – struktur</a:t>
            </a:r>
          </a:p>
          <a:p>
            <a:r>
              <a:rPr lang="nn-NO" dirty="0" smtClean="0"/>
              <a:t>Omsorg:</a:t>
            </a:r>
          </a:p>
          <a:p>
            <a:pPr lvl="1"/>
            <a:r>
              <a:rPr lang="nn-NO" dirty="0" smtClean="0"/>
              <a:t>Akuttplassar, rehabilitering – kva skjer med </a:t>
            </a:r>
            <a:r>
              <a:rPr lang="nn-NO" dirty="0" err="1" smtClean="0"/>
              <a:t>helseforetaket</a:t>
            </a:r>
            <a:r>
              <a:rPr lang="nn-NO" dirty="0" smtClean="0"/>
              <a:t>?</a:t>
            </a:r>
          </a:p>
          <a:p>
            <a:pPr lvl="1"/>
            <a:r>
              <a:rPr lang="nn-NO" dirty="0" smtClean="0"/>
              <a:t>For mange </a:t>
            </a:r>
            <a:r>
              <a:rPr lang="nn-NO" dirty="0" err="1" smtClean="0"/>
              <a:t>omsorgbustadar</a:t>
            </a:r>
            <a:r>
              <a:rPr lang="nn-NO" dirty="0" smtClean="0"/>
              <a:t> – meir satsing på å bu heile lengst mogleg – </a:t>
            </a:r>
            <a:r>
              <a:rPr lang="nn-NO" dirty="0" err="1" smtClean="0"/>
              <a:t>verferdsteknologi</a:t>
            </a:r>
            <a:r>
              <a:rPr lang="nn-NO" dirty="0" smtClean="0"/>
              <a:t> – tilrettelagde husvære</a:t>
            </a:r>
          </a:p>
          <a:p>
            <a:pPr marL="0" indent="0">
              <a:buNone/>
            </a:pPr>
            <a:r>
              <a:rPr lang="nn-NO" dirty="0" smtClean="0"/>
              <a:t>Utfordringar eksterne: svært avhengig av offentlege arbeidsplassar og offentlege overføringar (</a:t>
            </a:r>
            <a:r>
              <a:rPr lang="nn-NO" dirty="0" err="1" smtClean="0"/>
              <a:t>minsteinntektkommune</a:t>
            </a:r>
            <a:r>
              <a:rPr lang="nn-NO" dirty="0" smtClean="0"/>
              <a:t>	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55844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407631"/>
              </p:ext>
            </p:extLst>
          </p:nvPr>
        </p:nvGraphicFramePr>
        <p:xfrm>
          <a:off x="2069432" y="513347"/>
          <a:ext cx="8662736" cy="581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Sylinder 2"/>
          <p:cNvSpPr txBox="1"/>
          <p:nvPr/>
        </p:nvSpPr>
        <p:spPr>
          <a:xfrm>
            <a:off x="10202778" y="890337"/>
            <a:ext cx="6783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dirty="0" smtClean="0"/>
              <a:t>Snitt:</a:t>
            </a:r>
          </a:p>
          <a:p>
            <a:r>
              <a:rPr lang="nn-NO" dirty="0" smtClean="0"/>
              <a:t>109</a:t>
            </a:r>
          </a:p>
          <a:p>
            <a:r>
              <a:rPr lang="nn-NO" dirty="0" smtClean="0"/>
              <a:t>103</a:t>
            </a:r>
          </a:p>
          <a:p>
            <a:endParaRPr lang="nn-NO" dirty="0"/>
          </a:p>
          <a:p>
            <a:r>
              <a:rPr lang="nn-NO" smtClean="0"/>
              <a:t>93</a:t>
            </a:r>
            <a:endParaRPr lang="nn-NO" dirty="0" smtClean="0"/>
          </a:p>
          <a:p>
            <a:endParaRPr lang="nn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867275" y="3276600"/>
            <a:ext cx="33813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/>
              <a:t>Sentrum: </a:t>
            </a:r>
            <a:r>
              <a:rPr lang="nn-NO" dirty="0" smtClean="0"/>
              <a:t>Årskull fødde – tal 2018  </a:t>
            </a:r>
            <a:endParaRPr lang="nn-NO" dirty="0"/>
          </a:p>
          <a:p>
            <a:r>
              <a:rPr lang="nn-NO" dirty="0"/>
              <a:t>2013:  </a:t>
            </a:r>
            <a:r>
              <a:rPr lang="nn-NO" dirty="0" smtClean="0"/>
              <a:t>73       (97)       (Mork: 15)</a:t>
            </a:r>
            <a:endParaRPr lang="nn-NO" dirty="0"/>
          </a:p>
          <a:p>
            <a:r>
              <a:rPr lang="nn-NO" dirty="0"/>
              <a:t>2014:  </a:t>
            </a:r>
            <a:r>
              <a:rPr lang="nn-NO" dirty="0" smtClean="0"/>
              <a:t>66       (87)       (13)</a:t>
            </a:r>
            <a:endParaRPr lang="nn-NO" dirty="0"/>
          </a:p>
          <a:p>
            <a:r>
              <a:rPr lang="nn-NO" dirty="0"/>
              <a:t>2015:  </a:t>
            </a:r>
            <a:r>
              <a:rPr lang="nn-NO" dirty="0" smtClean="0"/>
              <a:t>65       (86)       (10)</a:t>
            </a:r>
            <a:endParaRPr lang="nn-NO" dirty="0"/>
          </a:p>
          <a:p>
            <a:r>
              <a:rPr lang="nn-NO" dirty="0"/>
              <a:t>2016:  </a:t>
            </a:r>
            <a:r>
              <a:rPr lang="nn-NO" dirty="0" smtClean="0"/>
              <a:t>70       (102)     (21)</a:t>
            </a:r>
            <a:endParaRPr lang="nn-NO" dirty="0"/>
          </a:p>
          <a:p>
            <a:r>
              <a:rPr lang="nn-NO" dirty="0"/>
              <a:t>2017:  </a:t>
            </a:r>
            <a:r>
              <a:rPr lang="nn-NO" dirty="0" smtClean="0"/>
              <a:t>68       (89)       (11)</a:t>
            </a:r>
          </a:p>
          <a:p>
            <a:r>
              <a:rPr lang="nn-NO" dirty="0" smtClean="0"/>
              <a:t>Kapasitet Øyra og Bratteberg: 82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69196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Kvifor store tiltak?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b="1" dirty="0" smtClean="0"/>
              <a:t>Volda som regionalt senter, spesielt for offentlege tenester </a:t>
            </a:r>
            <a:r>
              <a:rPr lang="nn-NO" dirty="0" smtClean="0"/>
              <a:t>– sjukehus, høgskule, tingrett, vidaregåande – må ha kvalitativt og kvantitativt gode offentlege tenester – høg </a:t>
            </a:r>
            <a:r>
              <a:rPr lang="nn-NO" dirty="0" err="1" smtClean="0"/>
              <a:t>bukvalitet</a:t>
            </a:r>
            <a:r>
              <a:rPr lang="nn-NO" dirty="0" smtClean="0"/>
              <a:t> – rekruttering!!</a:t>
            </a:r>
          </a:p>
          <a:p>
            <a:r>
              <a:rPr lang="nn-NO" b="1" dirty="0" smtClean="0"/>
              <a:t>Volda som </a:t>
            </a:r>
            <a:r>
              <a:rPr lang="nn-NO" b="1" dirty="0" err="1" smtClean="0"/>
              <a:t>bukommune</a:t>
            </a:r>
            <a:r>
              <a:rPr lang="nn-NO" b="1" dirty="0" smtClean="0"/>
              <a:t> </a:t>
            </a:r>
            <a:r>
              <a:rPr lang="nn-NO" dirty="0" smtClean="0"/>
              <a:t>– tilgjengelege og gode bustader, kommunikasjonar, sikring mot flom m.m. </a:t>
            </a:r>
          </a:p>
          <a:p>
            <a:r>
              <a:rPr lang="nn-NO" b="1" dirty="0" smtClean="0"/>
              <a:t>Volda som regionalt kultursenter </a:t>
            </a:r>
            <a:r>
              <a:rPr lang="nn-NO" dirty="0" smtClean="0"/>
              <a:t>– krev mangfaldig infrastruktur – kulturhus, idrettsanlegg m.m. </a:t>
            </a:r>
          </a:p>
          <a:p>
            <a:r>
              <a:rPr lang="nn-NO" b="1" dirty="0" smtClean="0"/>
              <a:t>Volda som regionalt handelssenter</a:t>
            </a:r>
            <a:endParaRPr lang="nn-NO" dirty="0" smtClean="0"/>
          </a:p>
          <a:p>
            <a:r>
              <a:rPr lang="nn-NO" b="1" dirty="0" smtClean="0"/>
              <a:t>Volda som kommunikasjonssenter </a:t>
            </a:r>
            <a:r>
              <a:rPr lang="nn-NO" dirty="0" smtClean="0"/>
              <a:t>– E39 – Flyplass ….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890718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443"/>
          </a:xfrm>
        </p:spPr>
        <p:txBody>
          <a:bodyPr>
            <a:normAutofit fontScale="90000"/>
          </a:bodyPr>
          <a:lstStyle/>
          <a:p>
            <a:r>
              <a:rPr lang="nn-NO" dirty="0" smtClean="0"/>
              <a:t>Store tiltak: 2019 - 2022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978568"/>
            <a:ext cx="10515600" cy="5198395"/>
          </a:xfrm>
        </p:spPr>
        <p:txBody>
          <a:bodyPr/>
          <a:lstStyle/>
          <a:p>
            <a:r>
              <a:rPr lang="nn-NO" dirty="0" smtClean="0"/>
              <a:t>Campus Arena: Tilskot 30’’ + Uteareal+ 30’’ + garanti		  60’’</a:t>
            </a:r>
          </a:p>
          <a:p>
            <a:r>
              <a:rPr lang="nn-NO" dirty="0" smtClean="0"/>
              <a:t>Kulturhus:									169’’</a:t>
            </a:r>
          </a:p>
          <a:p>
            <a:r>
              <a:rPr lang="nn-NO" dirty="0" smtClean="0"/>
              <a:t>Volda ungdomsskule: 							161’’</a:t>
            </a:r>
          </a:p>
          <a:p>
            <a:r>
              <a:rPr lang="nn-NO" dirty="0" smtClean="0"/>
              <a:t>Symjeanlegg:								  80’’</a:t>
            </a:r>
          </a:p>
          <a:p>
            <a:r>
              <a:rPr lang="nn-NO" dirty="0" smtClean="0"/>
              <a:t>Barnehage:								  40’’</a:t>
            </a:r>
          </a:p>
          <a:p>
            <a:r>
              <a:rPr lang="nn-NO" b="1" dirty="0" smtClean="0"/>
              <a:t>Sum store tiltak:								510’’</a:t>
            </a:r>
          </a:p>
          <a:p>
            <a:endParaRPr lang="nn-NO" dirty="0" smtClean="0"/>
          </a:p>
          <a:p>
            <a:r>
              <a:rPr lang="nn-NO" dirty="0" smtClean="0"/>
              <a:t>Andre tiltak – flomsikring, næringsareal, veg ..			100’’</a:t>
            </a:r>
          </a:p>
          <a:p>
            <a:r>
              <a:rPr lang="nn-NO" dirty="0" smtClean="0"/>
              <a:t>Vatn og kloakk								100’’</a:t>
            </a:r>
          </a:p>
          <a:p>
            <a:pPr marL="0" indent="0">
              <a:buNone/>
            </a:pPr>
            <a:r>
              <a:rPr lang="nn-NO" b="1" dirty="0" smtClean="0">
                <a:solidFill>
                  <a:srgbClr val="FF0000"/>
                </a:solidFill>
              </a:rPr>
              <a:t>Samla ca. 700 </a:t>
            </a:r>
            <a:r>
              <a:rPr lang="nn-NO" b="1" dirty="0" err="1" smtClean="0">
                <a:solidFill>
                  <a:srgbClr val="FF0000"/>
                </a:solidFill>
              </a:rPr>
              <a:t>mill</a:t>
            </a:r>
            <a:r>
              <a:rPr lang="nn-NO" b="1" dirty="0" smtClean="0">
                <a:solidFill>
                  <a:srgbClr val="FF0000"/>
                </a:solidFill>
              </a:rPr>
              <a:t> kr. 2019 – 2022</a:t>
            </a:r>
            <a:endParaRPr lang="nn-N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87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/>
          <a:lstStyle/>
          <a:p>
            <a:r>
              <a:rPr lang="nn-NO" dirty="0" smtClean="0"/>
              <a:t>Kostnad og dekning: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692441"/>
            <a:ext cx="10515600" cy="4484521"/>
          </a:xfrm>
        </p:spPr>
        <p:txBody>
          <a:bodyPr>
            <a:normAutofit/>
          </a:bodyPr>
          <a:lstStyle/>
          <a:p>
            <a:r>
              <a:rPr lang="nn-NO" dirty="0" smtClean="0"/>
              <a:t>Auka rente 2022 – 2018: 	22’’  (risiko, renteendring 1% - 6’’)</a:t>
            </a:r>
          </a:p>
          <a:p>
            <a:r>
              <a:rPr lang="nn-NO" dirty="0" smtClean="0"/>
              <a:t>Auka avdrag 2022 – 2018:	16’’</a:t>
            </a:r>
          </a:p>
          <a:p>
            <a:endParaRPr lang="nn-NO" dirty="0" smtClean="0"/>
          </a:p>
          <a:p>
            <a:r>
              <a:rPr lang="nn-NO" dirty="0" smtClean="0">
                <a:solidFill>
                  <a:srgbClr val="FF0000"/>
                </a:solidFill>
              </a:rPr>
              <a:t>Auka kapitalkostnad pr. år – 2022 samanlikna med 2018: 	38’’</a:t>
            </a:r>
          </a:p>
          <a:p>
            <a:endParaRPr lang="nn-NO" dirty="0">
              <a:solidFill>
                <a:srgbClr val="FF0000"/>
              </a:solidFill>
            </a:endParaRPr>
          </a:p>
          <a:p>
            <a:r>
              <a:rPr lang="nn-NO" dirty="0" smtClean="0">
                <a:solidFill>
                  <a:srgbClr val="FF0000"/>
                </a:solidFill>
              </a:rPr>
              <a:t>Lånegjeld 1,2’’’ i 2018  til  1,6’’’ i 2022      + 440’’</a:t>
            </a:r>
          </a:p>
          <a:p>
            <a:endParaRPr lang="nn-NO" dirty="0"/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6035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1463"/>
          </a:xfrm>
        </p:spPr>
        <p:txBody>
          <a:bodyPr>
            <a:normAutofit fontScale="90000"/>
          </a:bodyPr>
          <a:lstStyle/>
          <a:p>
            <a:r>
              <a:rPr lang="nn-NO" dirty="0" smtClean="0"/>
              <a:t>Tiltak og konsekvensar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986590"/>
            <a:ext cx="10515600" cy="51903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n-NO" b="1" dirty="0" smtClean="0"/>
              <a:t>Campus arena</a:t>
            </a:r>
            <a:r>
              <a:rPr lang="nn-NO" dirty="0" smtClean="0"/>
              <a:t>: investering 60’’ – kapitalkostnad og leige: 5 mill. kr. +</a:t>
            </a:r>
          </a:p>
          <a:p>
            <a:pPr marL="0" indent="0">
              <a:buNone/>
            </a:pPr>
            <a:r>
              <a:rPr lang="nn-NO" b="1" dirty="0" smtClean="0"/>
              <a:t>Kulturbygg</a:t>
            </a:r>
            <a:r>
              <a:rPr lang="nn-NO" dirty="0" smtClean="0"/>
              <a:t>: investering 169’’, kapitalkostnad (5%) = 8,5 </a:t>
            </a:r>
            <a:r>
              <a:rPr lang="nn-NO" dirty="0" err="1" smtClean="0"/>
              <a:t>mill</a:t>
            </a:r>
            <a:r>
              <a:rPr lang="nn-NO" dirty="0" smtClean="0"/>
              <a:t> + 1,5 </a:t>
            </a:r>
            <a:r>
              <a:rPr lang="nn-NO" dirty="0" err="1" smtClean="0"/>
              <a:t>mill</a:t>
            </a:r>
            <a:r>
              <a:rPr lang="nn-NO" dirty="0" smtClean="0"/>
              <a:t> i drift, totalt ca. 10 mill. kr. meirkostnad </a:t>
            </a:r>
            <a:r>
              <a:rPr lang="nn-NO" dirty="0" err="1" smtClean="0"/>
              <a:t>pr</a:t>
            </a:r>
            <a:r>
              <a:rPr lang="nn-NO" dirty="0" smtClean="0"/>
              <a:t> år – </a:t>
            </a:r>
            <a:r>
              <a:rPr lang="nn-NO" dirty="0" err="1" smtClean="0"/>
              <a:t>tilsvarar</a:t>
            </a:r>
            <a:r>
              <a:rPr lang="nn-NO" dirty="0" smtClean="0"/>
              <a:t> 1 promille eigedomsskatt</a:t>
            </a:r>
          </a:p>
          <a:p>
            <a:pPr marL="0" indent="0">
              <a:buNone/>
            </a:pPr>
            <a:r>
              <a:rPr lang="nn-NO" b="1" dirty="0" smtClean="0"/>
              <a:t>Ungdomsskule</a:t>
            </a:r>
            <a:r>
              <a:rPr lang="nn-NO" dirty="0" smtClean="0"/>
              <a:t>: investering 161’’ – kapitalkostnad (5%): 8 </a:t>
            </a:r>
            <a:r>
              <a:rPr lang="nn-NO" dirty="0" err="1" smtClean="0"/>
              <a:t>mill</a:t>
            </a:r>
            <a:r>
              <a:rPr lang="nn-NO" dirty="0" smtClean="0"/>
              <a:t> kr.+ finansiering innsparing skulebudsjettet. Strukturendring.</a:t>
            </a:r>
          </a:p>
          <a:p>
            <a:pPr marL="0" indent="0">
              <a:buNone/>
            </a:pPr>
            <a:r>
              <a:rPr lang="nn-NO" b="1" dirty="0" smtClean="0"/>
              <a:t>Svømmehall: </a:t>
            </a:r>
            <a:r>
              <a:rPr lang="nn-NO" dirty="0" smtClean="0"/>
              <a:t>investering 80’’ (+) – kapitalkostnad 4 </a:t>
            </a:r>
            <a:r>
              <a:rPr lang="nn-NO" dirty="0" err="1" smtClean="0"/>
              <a:t>mill</a:t>
            </a:r>
            <a:r>
              <a:rPr lang="nn-NO" dirty="0" smtClean="0"/>
              <a:t>+,  høge driftskostnader årleg meirkostnad truleg ca. 8 </a:t>
            </a:r>
            <a:r>
              <a:rPr lang="nn-NO" dirty="0" err="1" smtClean="0"/>
              <a:t>mill</a:t>
            </a:r>
            <a:r>
              <a:rPr lang="nn-NO" dirty="0" smtClean="0"/>
              <a:t> kr. – eigedomsskatt?</a:t>
            </a:r>
          </a:p>
          <a:p>
            <a:pPr marL="0" indent="0">
              <a:buNone/>
            </a:pPr>
            <a:r>
              <a:rPr lang="nn-NO" b="1" dirty="0" smtClean="0"/>
              <a:t>Barnehage: </a:t>
            </a:r>
            <a:r>
              <a:rPr lang="nn-NO" dirty="0" smtClean="0"/>
              <a:t>investering 40’’ (+) – kapitalkostnad 2 </a:t>
            </a:r>
            <a:r>
              <a:rPr lang="nn-NO" dirty="0" err="1" smtClean="0"/>
              <a:t>mill</a:t>
            </a:r>
            <a:r>
              <a:rPr lang="nn-NO" dirty="0" smtClean="0"/>
              <a:t>+, finansiering innsparing på barnehagebudsjettet. Strukturendring. </a:t>
            </a:r>
          </a:p>
          <a:p>
            <a:pPr marL="0" indent="0">
              <a:buNone/>
            </a:pPr>
            <a:r>
              <a:rPr lang="nn-NO" b="1" dirty="0" smtClean="0"/>
              <a:t>Vegar, flomsikring m.m.: </a:t>
            </a:r>
            <a:r>
              <a:rPr lang="nn-NO" dirty="0" smtClean="0"/>
              <a:t>investering 100’’ – kapitalkostnad 5 </a:t>
            </a:r>
            <a:r>
              <a:rPr lang="nn-NO" dirty="0" err="1" smtClean="0"/>
              <a:t>mill</a:t>
            </a:r>
            <a:r>
              <a:rPr lang="nn-NO" dirty="0" smtClean="0"/>
              <a:t> kr. – eigedomsskatt</a:t>
            </a:r>
          </a:p>
          <a:p>
            <a:pPr marL="0" indent="0">
              <a:buNone/>
            </a:pPr>
            <a:r>
              <a:rPr lang="nn-NO" b="1" dirty="0" smtClean="0"/>
              <a:t>Vatn og kloakk: </a:t>
            </a:r>
            <a:r>
              <a:rPr lang="nn-NO" dirty="0" smtClean="0"/>
              <a:t>investeringar 100’’+ – dekning høgre avgifter</a:t>
            </a:r>
          </a:p>
          <a:p>
            <a:pPr marL="0" indent="0">
              <a:buNone/>
            </a:pP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536438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Eigedomsskatt – 3 promille – 30 </a:t>
            </a:r>
            <a:r>
              <a:rPr lang="nn-NO" dirty="0" err="1" smtClean="0"/>
              <a:t>mill</a:t>
            </a:r>
            <a:r>
              <a:rPr lang="nn-NO" dirty="0" smtClean="0"/>
              <a:t> kr. 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 smtClean="0"/>
              <a:t>Meirkostnader årleg store tiltak</a:t>
            </a:r>
            <a:r>
              <a:rPr lang="nn-NO" dirty="0"/>
              <a:t>:</a:t>
            </a:r>
            <a:endParaRPr lang="nn-NO" dirty="0" smtClean="0"/>
          </a:p>
          <a:p>
            <a:r>
              <a:rPr lang="nn-NO" dirty="0" smtClean="0"/>
              <a:t>Campus arena:				  5 </a:t>
            </a:r>
            <a:r>
              <a:rPr lang="nn-NO" dirty="0" err="1" smtClean="0"/>
              <a:t>mill</a:t>
            </a:r>
            <a:r>
              <a:rPr lang="nn-NO" dirty="0" smtClean="0"/>
              <a:t> kr.</a:t>
            </a:r>
          </a:p>
          <a:p>
            <a:r>
              <a:rPr lang="nn-NO" dirty="0" smtClean="0"/>
              <a:t>Kulturhus:					10 </a:t>
            </a:r>
            <a:r>
              <a:rPr lang="nn-NO" dirty="0" err="1" smtClean="0"/>
              <a:t>mill</a:t>
            </a:r>
            <a:r>
              <a:rPr lang="nn-NO" dirty="0" smtClean="0"/>
              <a:t> kr. </a:t>
            </a:r>
          </a:p>
          <a:p>
            <a:r>
              <a:rPr lang="nn-NO" dirty="0" smtClean="0"/>
              <a:t>Svømmehall (alt. </a:t>
            </a:r>
            <a:r>
              <a:rPr lang="nn-NO" smtClean="0"/>
              <a:t>Ungdomsskule):</a:t>
            </a:r>
            <a:r>
              <a:rPr lang="nn-NO" dirty="0" smtClean="0"/>
              <a:t>	10 </a:t>
            </a:r>
            <a:r>
              <a:rPr lang="nn-NO" dirty="0" err="1" smtClean="0"/>
              <a:t>mill</a:t>
            </a:r>
            <a:r>
              <a:rPr lang="nn-NO" dirty="0" smtClean="0"/>
              <a:t> kr.</a:t>
            </a:r>
          </a:p>
          <a:p>
            <a:r>
              <a:rPr lang="nn-NO" dirty="0" smtClean="0"/>
              <a:t>Vegar, flomsikring m.m.			  5 </a:t>
            </a:r>
            <a:r>
              <a:rPr lang="nn-NO" dirty="0" err="1" smtClean="0"/>
              <a:t>mill</a:t>
            </a:r>
            <a:r>
              <a:rPr lang="nn-NO" dirty="0" smtClean="0"/>
              <a:t> kr. </a:t>
            </a:r>
          </a:p>
          <a:p>
            <a:pPr marL="0" indent="0">
              <a:buNone/>
            </a:pPr>
            <a:r>
              <a:rPr lang="nn-NO" dirty="0" smtClean="0"/>
              <a:t>Sum:								30 mill. kr. 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32691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777299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622</Words>
  <Application>Microsoft Office PowerPoint</Application>
  <PresentationFormat>Widescreen</PresentationFormat>
  <Paragraphs>215</Paragraphs>
  <Slides>15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Office-tema</vt:lpstr>
      <vt:lpstr>Situasjon  Store tiltak Volda</vt:lpstr>
      <vt:lpstr>Kvar står vi – kvar går vi?</vt:lpstr>
      <vt:lpstr>PowerPoint-presentasjon</vt:lpstr>
      <vt:lpstr>Kvifor store tiltak?</vt:lpstr>
      <vt:lpstr>Store tiltak: 2019 - 2022</vt:lpstr>
      <vt:lpstr>Kostnad og dekning:</vt:lpstr>
      <vt:lpstr>Tiltak og konsekvensar</vt:lpstr>
      <vt:lpstr>Eigedomsskatt – 3 promille – 30 mill kr. </vt:lpstr>
      <vt:lpstr>PowerPoint-presentasjon</vt:lpstr>
      <vt:lpstr>Kvinner Volda – fruktbar alder</vt:lpstr>
      <vt:lpstr>Framskriving SSB</vt:lpstr>
      <vt:lpstr>Under 1 år – Volda – pr. 1.1. (Fødslar året før)</vt:lpstr>
      <vt:lpstr>PowerPoint-presentasjon</vt:lpstr>
      <vt:lpstr>PowerPoint-presentasjon</vt:lpstr>
      <vt:lpstr>PowerPoint-presentasjon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Store tiltak Volda</dc:title>
  <dc:creator>Jørgen Amdam</dc:creator>
  <cp:lastModifiedBy>Sonja Håvik</cp:lastModifiedBy>
  <cp:revision>38</cp:revision>
  <dcterms:created xsi:type="dcterms:W3CDTF">2018-11-19T08:06:24Z</dcterms:created>
  <dcterms:modified xsi:type="dcterms:W3CDTF">2018-12-20T08:14:30Z</dcterms:modified>
</cp:coreProperties>
</file>