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64" r:id="rId3"/>
    <p:sldId id="257" r:id="rId4"/>
    <p:sldId id="266" r:id="rId5"/>
    <p:sldId id="258" r:id="rId6"/>
    <p:sldId id="261" r:id="rId7"/>
    <p:sldId id="262" r:id="rId8"/>
    <p:sldId id="265" r:id="rId9"/>
    <p:sldId id="260" r:id="rId10"/>
    <p:sldId id="263" r:id="rId1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regneark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116314290333393"/>
          <c:y val="0.26415142759206839"/>
          <c:w val="0.47644879645745525"/>
          <c:h val="0.73584858559346744"/>
        </c:manualLayout>
      </c:layout>
      <c:pieChart>
        <c:varyColors val="1"/>
        <c:ser>
          <c:idx val="0"/>
          <c:order val="0"/>
          <c:tx>
            <c:strRef>
              <c:f>'Ark1'!$B$1</c:f>
              <c:strCache>
                <c:ptCount val="1"/>
                <c:pt idx="0">
                  <c:v>Budsjett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0-4306-BD05-9708D0DDCDA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1A0-4306-BD05-9708D0DDCDA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A0-4306-BD05-9708D0DDCDA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1A0-4306-BD05-9708D0DDCDA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1A0-4306-BD05-9708D0DDCDA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1A0-4306-BD05-9708D0DDCDA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1A0-4306-BD05-9708D0DDCDA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1A0-4306-BD05-9708D0DDCDA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41A0-4306-BD05-9708D0DDCDAA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41A0-4306-BD05-9708D0DDCDAA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41A0-4306-BD05-9708D0DDCDA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41A0-4306-BD05-9708D0DDCDAA}"/>
              </c:ext>
            </c:extLst>
          </c:dPt>
          <c:dLbls>
            <c:dLbl>
              <c:idx val="0"/>
              <c:layout>
                <c:manualLayout>
                  <c:x val="-0.15362428393116989"/>
                  <c:y val="0.10633818006069763"/>
                </c:manualLayout>
              </c:layout>
              <c:tx>
                <c:rich>
                  <a:bodyPr/>
                  <a:lstStyle/>
                  <a:p>
                    <a:fld id="{4C3CEFFB-64E9-40D9-83B1-35AC29E94D29}" type="CATEGORYNAME">
                      <a:rPr lang="en-US" sz="1400"/>
                      <a:pPr/>
                      <a:t>[KATEGORINAVN]</a:t>
                    </a:fld>
                    <a:endParaRPr lang="nn-NO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A0-4306-BD05-9708D0DDCDAA}"/>
                </c:ext>
              </c:extLst>
            </c:dLbl>
            <c:dLbl>
              <c:idx val="1"/>
              <c:layout>
                <c:manualLayout>
                  <c:x val="0.10743406898681153"/>
                  <c:y val="-0.14814814814814814"/>
                </c:manualLayout>
              </c:layout>
              <c:tx>
                <c:rich>
                  <a:bodyPr/>
                  <a:lstStyle/>
                  <a:p>
                    <a:fld id="{E3DEBE7C-80B8-4202-B991-80135467E123}" type="CATEGORYNAME">
                      <a:rPr lang="en-US" sz="1400"/>
                      <a:pPr/>
                      <a:t>[KATEGORINAVN]</a:t>
                    </a:fld>
                    <a:endParaRPr lang="nn-NO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A0-4306-BD05-9708D0DDCDAA}"/>
                </c:ext>
              </c:extLst>
            </c:dLbl>
            <c:dLbl>
              <c:idx val="2"/>
              <c:layout>
                <c:manualLayout>
                  <c:x val="8.2494017257730243E-2"/>
                  <c:y val="3.8518518518518521E-2"/>
                </c:manualLayout>
              </c:layout>
              <c:tx>
                <c:rich>
                  <a:bodyPr/>
                  <a:lstStyle/>
                  <a:p>
                    <a:fld id="{EFF8C135-BCD9-4E2F-821A-A378D807F09A}" type="CATEGORYNAME">
                      <a:rPr lang="en-US" sz="1400"/>
                      <a:pPr/>
                      <a:t>[KATEGORINAVN]</a:t>
                    </a:fld>
                    <a:endParaRPr lang="nn-NO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1A0-4306-BD05-9708D0DDCDAA}"/>
                </c:ext>
              </c:extLst>
            </c:dLbl>
            <c:dLbl>
              <c:idx val="3"/>
              <c:layout>
                <c:manualLayout>
                  <c:x val="-0.14772184485686585"/>
                  <c:y val="0.15703703703703698"/>
                </c:manualLayout>
              </c:layout>
              <c:tx>
                <c:rich>
                  <a:bodyPr/>
                  <a:lstStyle/>
                  <a:p>
                    <a:fld id="{8705043F-E062-4EAF-BD00-094A396FD6C1}" type="CATEGORYNAME">
                      <a:rPr lang="en-US" sz="1400"/>
                      <a:pPr/>
                      <a:t>[KATEGORINAVN]</a:t>
                    </a:fld>
                    <a:endParaRPr lang="nn-NO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1A0-4306-BD05-9708D0DDCDAA}"/>
                </c:ext>
              </c:extLst>
            </c:dLbl>
            <c:dLbl>
              <c:idx val="4"/>
              <c:layout>
                <c:manualLayout>
                  <c:x val="-0.14772184485686585"/>
                  <c:y val="0.1096296296296295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1A0-4306-BD05-9708D0DDCDAA}"/>
                </c:ext>
              </c:extLst>
            </c:dLbl>
            <c:dLbl>
              <c:idx val="5"/>
              <c:layout>
                <c:manualLayout>
                  <c:x val="-0.2052758103855149"/>
                  <c:y val="6.814814814814812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1A0-4306-BD05-9708D0DDCDAA}"/>
                </c:ext>
              </c:extLst>
            </c:dLbl>
            <c:dLbl>
              <c:idx val="6"/>
              <c:layout>
                <c:manualLayout>
                  <c:x val="-0.23597125866746108"/>
                  <c:y val="2.9629629629629631E-2"/>
                </c:manualLayout>
              </c:layout>
              <c:tx>
                <c:rich>
                  <a:bodyPr/>
                  <a:lstStyle/>
                  <a:p>
                    <a:fld id="{C6835F2B-82CC-48FB-89CF-758DA5DED7E3}" type="CATEGORYNAME">
                      <a:rPr lang="en-US" sz="1400"/>
                      <a:pPr/>
                      <a:t>[KATEGORINAVN]</a:t>
                    </a:fld>
                    <a:endParaRPr lang="nn-NO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41A0-4306-BD05-9708D0DDCDAA}"/>
                </c:ext>
              </c:extLst>
            </c:dLbl>
            <c:dLbl>
              <c:idx val="7"/>
              <c:layout>
                <c:manualLayout>
                  <c:x val="-0.1937650172797851"/>
                  <c:y val="-2.7160180070442652E-1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1A0-4306-BD05-9708D0DDCDAA}"/>
                </c:ext>
              </c:extLst>
            </c:dLbl>
            <c:dLbl>
              <c:idx val="8"/>
              <c:layout>
                <c:manualLayout>
                  <c:x val="-0.11318946553967643"/>
                  <c:y val="-2.666666666666666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1A0-4306-BD05-9708D0DDCDAA}"/>
                </c:ext>
              </c:extLst>
            </c:dLbl>
            <c:dLbl>
              <c:idx val="9"/>
              <c:layout>
                <c:manualLayout>
                  <c:x val="9.5923275881081727E-3"/>
                  <c:y val="-3.851851851851853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1A0-4306-BD05-9708D0DDCDAA}"/>
                </c:ext>
              </c:extLst>
            </c:dLbl>
            <c:dLbl>
              <c:idx val="10"/>
              <c:layout>
                <c:manualLayout>
                  <c:x val="0.13812951726875769"/>
                  <c:y val="-1.777777777777777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1A0-4306-BD05-9708D0DDCDAA}"/>
                </c:ext>
              </c:extLst>
            </c:dLbl>
            <c:dLbl>
              <c:idx val="11"/>
              <c:layout>
                <c:manualLayout>
                  <c:x val="0.1611511034802173"/>
                  <c:y val="3.25925925925925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1A0-4306-BD05-9708D0DDCD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nb-NO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'Ark1'!$A$2:$A$13</c:f>
              <c:strCache>
                <c:ptCount val="12"/>
                <c:pt idx="0">
                  <c:v>Opplæring og oppvekst</c:v>
                </c:pt>
                <c:pt idx="1">
                  <c:v>Helse og omsorg</c:v>
                </c:pt>
                <c:pt idx="2">
                  <c:v>Teknisk</c:v>
                </c:pt>
                <c:pt idx="3">
                  <c:v>Barnevern Volda kommune</c:v>
                </c:pt>
                <c:pt idx="4">
                  <c:v>Personal og organisasjon</c:v>
                </c:pt>
                <c:pt idx="5">
                  <c:v>Service og kultur</c:v>
                </c:pt>
                <c:pt idx="6">
                  <c:v>NAV Kommune</c:v>
                </c:pt>
                <c:pt idx="7">
                  <c:v>Utvikling</c:v>
                </c:pt>
                <c:pt idx="8">
                  <c:v>Økonomi</c:v>
                </c:pt>
                <c:pt idx="9">
                  <c:v>Politisk verksemd</c:v>
                </c:pt>
                <c:pt idx="10">
                  <c:v>Samfunn og rådgjeving</c:v>
                </c:pt>
                <c:pt idx="11">
                  <c:v>Rådmann</c:v>
                </c:pt>
              </c:strCache>
            </c:strRef>
          </c:cat>
          <c:val>
            <c:numRef>
              <c:f>'Ark1'!$B$2:$B$13</c:f>
              <c:numCache>
                <c:formatCode>_-* #\ ##0\ _k_r_-;\-* #\ ##0\ _k_r_-;_-* "-"??\ _k_r_-;_-@_-</c:formatCode>
                <c:ptCount val="12"/>
                <c:pt idx="0">
                  <c:v>211128785.22999999</c:v>
                </c:pt>
                <c:pt idx="1">
                  <c:v>190554122.56</c:v>
                </c:pt>
                <c:pt idx="2">
                  <c:v>38981132.340000004</c:v>
                </c:pt>
                <c:pt idx="3">
                  <c:v>25049393</c:v>
                </c:pt>
                <c:pt idx="4">
                  <c:v>18590379.02</c:v>
                </c:pt>
                <c:pt idx="5">
                  <c:v>11272792.23</c:v>
                </c:pt>
                <c:pt idx="6">
                  <c:v>9545609.0899999999</c:v>
                </c:pt>
                <c:pt idx="7">
                  <c:v>6861960.7000000002</c:v>
                </c:pt>
                <c:pt idx="8">
                  <c:v>5975941.8600000003</c:v>
                </c:pt>
                <c:pt idx="9">
                  <c:v>3007757.94</c:v>
                </c:pt>
                <c:pt idx="10">
                  <c:v>2262672.83</c:v>
                </c:pt>
                <c:pt idx="11">
                  <c:v>2168658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41A0-4306-BD05-9708D0DDCD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0.78564</cdr:x>
      <cdr:y>0.28499</cdr:y>
    </cdr:from>
    <cdr:to>
      <cdr:x>0.86968</cdr:x>
      <cdr:y>0.47122</cdr:y>
    </cdr:to>
    <cdr:sp macro="" textlink="">
      <cdr:nvSpPr>
        <cdr:cNvPr id="2" name="TekstSylinder 1"/>
        <cdr:cNvSpPr txBox="1"/>
      </cdr:nvSpPr>
      <cdr:spPr>
        <a:xfrm xmlns:a="http://schemas.openxmlformats.org/drawingml/2006/main">
          <a:off x="8548007" y="139926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nn-NO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0DE5C-5E3B-4FA5-9D4C-F8B68C0355F5}" type="datetimeFigureOut">
              <a:rPr lang="nn-NO" smtClean="0"/>
              <a:t>20.12.2018</a:t>
            </a:fld>
            <a:endParaRPr lang="nn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n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14A96-2A68-4B0A-B854-4233B8692DE6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736401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3EB5-5A7D-4F99-A277-1B93DDEC398B}" type="datetime1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15785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4135-4AF3-491A-8513-476F5A3214AC}" type="datetime1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49234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82BE5-3DE9-4781-B742-C5C0A5FD46D9}" type="datetime1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74659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0992A-56B2-46C8-B4DB-DF5D3C05AF55}" type="datetime1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26440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E9F9-8FE9-44E6-9726-DEACE1F34340}" type="datetime1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79337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5AF97-325E-4B03-B2DD-B9B2D5C5C4CF}" type="datetime1">
              <a:rPr lang="nn-NO" smtClean="0"/>
              <a:t>20.12.2018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676875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D28BA-93B8-4876-906D-1480E5D710E7}" type="datetime1">
              <a:rPr lang="nn-NO" smtClean="0"/>
              <a:t>20.12.2018</a:t>
            </a:fld>
            <a:endParaRPr lang="nn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610975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949BB-DBB1-43E9-BAE5-736DA3EDD536}" type="datetime1">
              <a:rPr lang="nn-NO" smtClean="0"/>
              <a:t>20.12.2018</a:t>
            </a:fld>
            <a:endParaRPr lang="nn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2054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4FD1-2798-419B-887C-14A5F7DA743D}" type="datetime1">
              <a:rPr lang="nn-NO" smtClean="0"/>
              <a:t>20.12.2018</a:t>
            </a:fld>
            <a:endParaRPr lang="nn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88629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ABFE7-E6B0-402B-AD53-8BC083EBCFFF}" type="datetime1">
              <a:rPr lang="nn-NO" smtClean="0"/>
              <a:t>20.12.2018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495988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FB67-92FA-4860-BE3B-3AF95CFFFE33}" type="datetime1">
              <a:rPr lang="nn-NO" smtClean="0"/>
              <a:t>20.12.2018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9150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03219-306A-49BF-8E5F-E877812CF46C}" type="datetime1">
              <a:rPr lang="nn-NO" smtClean="0"/>
              <a:t>20.12.2018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60909-A6C5-490B-8E8E-2BF25E60FAE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97719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n-NO" dirty="0" smtClean="0"/>
              <a:t/>
            </a:r>
            <a:br>
              <a:rPr lang="nn-NO" dirty="0" smtClean="0"/>
            </a:br>
            <a:r>
              <a:rPr lang="nn-NO" dirty="0" smtClean="0"/>
              <a:t/>
            </a:r>
            <a:br>
              <a:rPr lang="nn-NO" dirty="0" smtClean="0"/>
            </a:br>
            <a:r>
              <a:rPr lang="nn-NO" dirty="0" smtClean="0"/>
              <a:t>Budsjett og økonomiplan</a:t>
            </a:r>
            <a:br>
              <a:rPr lang="nn-NO" dirty="0" smtClean="0"/>
            </a:br>
            <a:r>
              <a:rPr lang="nn-NO" dirty="0" smtClean="0"/>
              <a:t>2019 - 2022</a:t>
            </a:r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26069"/>
            <a:ext cx="9144000" cy="1899745"/>
          </a:xfrm>
        </p:spPr>
        <p:txBody>
          <a:bodyPr>
            <a:normAutofit/>
          </a:bodyPr>
          <a:lstStyle/>
          <a:p>
            <a:r>
              <a:rPr lang="nn-NO" dirty="0" smtClean="0"/>
              <a:t>Kommunestyret 13.12.2018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9F0A-49CC-468E-8891-396AF6227F58}" type="slidenum">
              <a:rPr lang="nn-NO" smtClean="0"/>
              <a:t>1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32634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5980"/>
          </a:xfrm>
        </p:spPr>
        <p:txBody>
          <a:bodyPr/>
          <a:lstStyle/>
          <a:p>
            <a:r>
              <a:rPr lang="nn-NO" b="1" dirty="0" smtClean="0"/>
              <a:t>Eigedomsskatt 2019 - 2022</a:t>
            </a:r>
            <a:endParaRPr lang="nn-NO" b="1" dirty="0"/>
          </a:p>
        </p:txBody>
      </p:sp>
      <p:pic>
        <p:nvPicPr>
          <p:cNvPr id="6" name="Plassholder for innhold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9157" y="2140659"/>
            <a:ext cx="8846663" cy="931819"/>
          </a:xfrm>
          <a:prstGeom prst="rect">
            <a:avLst/>
          </a:prstGeom>
        </p:spPr>
      </p:pic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9F0A-49CC-468E-8891-396AF6227F58}" type="slidenum">
              <a:rPr lang="nn-NO" smtClean="0"/>
              <a:t>10</a:t>
            </a:fld>
            <a:endParaRPr lang="nn-NO"/>
          </a:p>
        </p:txBody>
      </p:sp>
      <p:sp>
        <p:nvSpPr>
          <p:cNvPr id="9" name="TekstSylinder 8"/>
          <p:cNvSpPr txBox="1"/>
          <p:nvPr/>
        </p:nvSpPr>
        <p:spPr>
          <a:xfrm>
            <a:off x="1007649" y="3642031"/>
            <a:ext cx="8869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 smtClean="0"/>
              <a:t>Auke til 3 promille i 2021</a:t>
            </a:r>
          </a:p>
          <a:p>
            <a:endParaRPr lang="nn-NO" dirty="0"/>
          </a:p>
          <a:p>
            <a:r>
              <a:rPr lang="nn-NO" dirty="0" smtClean="0"/>
              <a:t>Ev differensiering mellom bustader/hytter og næringseigedom:</a:t>
            </a:r>
          </a:p>
          <a:p>
            <a:r>
              <a:rPr lang="nn-NO" dirty="0" smtClean="0"/>
              <a:t>		</a:t>
            </a:r>
            <a:r>
              <a:rPr lang="nn-NO" b="1" dirty="0" smtClean="0"/>
              <a:t>0 promille n-eigedom	1 promille n-eigedom</a:t>
            </a:r>
            <a:endParaRPr lang="nn-NO" b="1" dirty="0"/>
          </a:p>
          <a:p>
            <a:r>
              <a:rPr lang="nn-NO" dirty="0" smtClean="0"/>
              <a:t>Redusert inntekt	3 800 000		1 900 000</a:t>
            </a:r>
          </a:p>
          <a:p>
            <a:endParaRPr lang="nn-NO" dirty="0"/>
          </a:p>
          <a:p>
            <a:r>
              <a:rPr lang="nn-NO" dirty="0" smtClean="0"/>
              <a:t>I nye Volda vil bortfall el redusert sats på næringseigedom medføre bortfall el mindre inntekter frå kraftanlegg.</a:t>
            </a:r>
          </a:p>
        </p:txBody>
      </p:sp>
    </p:spTree>
    <p:extLst>
      <p:ext uri="{BB962C8B-B14F-4D97-AF65-F5344CB8AC3E}">
        <p14:creationId xmlns:p14="http://schemas.microsoft.com/office/powerpoint/2010/main" val="407731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 smtClean="0"/>
              <a:t>Investeringar Volda kommune </a:t>
            </a:r>
            <a:endParaRPr lang="nn-NO" b="1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8431" y="3686175"/>
            <a:ext cx="8929688" cy="3171825"/>
          </a:xfrm>
          <a:prstGeom prst="rect">
            <a:avLst/>
          </a:prstGeom>
        </p:spPr>
      </p:pic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9F0A-49CC-468E-8891-396AF6227F58}" type="slidenum">
              <a:rPr lang="nn-NO" smtClean="0"/>
              <a:t>2</a:t>
            </a:fld>
            <a:endParaRPr lang="nn-NO"/>
          </a:p>
        </p:txBody>
      </p:sp>
      <p:sp>
        <p:nvSpPr>
          <p:cNvPr id="3" name="TekstSylinder 2"/>
          <p:cNvSpPr txBox="1"/>
          <p:nvPr/>
        </p:nvSpPr>
        <p:spPr>
          <a:xfrm>
            <a:off x="762733" y="1774092"/>
            <a:ext cx="927536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2400" dirty="0" smtClean="0"/>
              <a:t>Samla for perioden 2019 – 2022  	kr </a:t>
            </a:r>
            <a:r>
              <a:rPr lang="nn-NO" sz="2400" b="1" dirty="0" smtClean="0"/>
              <a:t>633 </a:t>
            </a:r>
            <a:r>
              <a:rPr lang="nn-NO" sz="2400" b="1" dirty="0" err="1" smtClean="0"/>
              <a:t>mill</a:t>
            </a:r>
            <a:r>
              <a:rPr lang="nn-NO" sz="2400" b="1" dirty="0" smtClean="0"/>
              <a:t> </a:t>
            </a:r>
            <a:r>
              <a:rPr lang="nn-NO" sz="2400" dirty="0" smtClean="0"/>
              <a:t>eks mva</a:t>
            </a:r>
          </a:p>
          <a:p>
            <a:endParaRPr lang="nn-NO" sz="2400" dirty="0" smtClean="0"/>
          </a:p>
          <a:p>
            <a:r>
              <a:rPr lang="nn-NO" sz="2400" dirty="0" smtClean="0"/>
              <a:t>Budsjettåret 2019			kr </a:t>
            </a:r>
            <a:r>
              <a:rPr lang="nn-NO" sz="2400" b="1" dirty="0" smtClean="0"/>
              <a:t>203,4 </a:t>
            </a:r>
            <a:r>
              <a:rPr lang="nn-NO" sz="2400" b="1" dirty="0" err="1" smtClean="0"/>
              <a:t>mill</a:t>
            </a:r>
            <a:r>
              <a:rPr lang="nn-NO" sz="2400" b="1" dirty="0" smtClean="0"/>
              <a:t> </a:t>
            </a:r>
            <a:r>
              <a:rPr lang="nn-NO" sz="2400" dirty="0" smtClean="0"/>
              <a:t>eks mva</a:t>
            </a:r>
          </a:p>
          <a:p>
            <a:r>
              <a:rPr lang="nn-NO" sz="2400" dirty="0" smtClean="0"/>
              <a:t>					    + </a:t>
            </a:r>
            <a:r>
              <a:rPr lang="nn-NO" sz="2400" b="1" dirty="0" smtClean="0"/>
              <a:t>30 </a:t>
            </a:r>
            <a:r>
              <a:rPr lang="nn-NO" sz="2400" b="1" dirty="0" err="1" smtClean="0"/>
              <a:t>mill</a:t>
            </a:r>
            <a:r>
              <a:rPr lang="nn-NO" sz="2400" b="1" dirty="0" smtClean="0"/>
              <a:t> </a:t>
            </a:r>
            <a:r>
              <a:rPr lang="nn-NO" sz="2400" dirty="0" smtClean="0"/>
              <a:t>i tilskot til VCA/</a:t>
            </a:r>
            <a:r>
              <a:rPr lang="nn-NO" sz="2400" dirty="0" err="1" smtClean="0"/>
              <a:t>disp.fond</a:t>
            </a:r>
            <a:endParaRPr lang="nn-NO" sz="2400" dirty="0"/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1685138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6062" y="135566"/>
            <a:ext cx="10515600" cy="1325563"/>
          </a:xfrm>
        </p:spPr>
        <p:txBody>
          <a:bodyPr/>
          <a:lstStyle/>
          <a:p>
            <a:r>
              <a:rPr lang="nn-NO" b="1" dirty="0" smtClean="0"/>
              <a:t>Lånegjeld nye Volda</a:t>
            </a:r>
            <a:endParaRPr lang="nn-NO" b="1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9F0A-49CC-468E-8891-396AF6227F58}" type="slidenum">
              <a:rPr lang="nn-NO" smtClean="0"/>
              <a:t>3</a:t>
            </a:fld>
            <a:endParaRPr lang="nn-NO"/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491" y="1213509"/>
            <a:ext cx="6985388" cy="481600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691" y="2410690"/>
            <a:ext cx="5351381" cy="3651303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1054" y="1864076"/>
            <a:ext cx="6590607" cy="89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578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5448" y="981816"/>
            <a:ext cx="10043101" cy="2449138"/>
          </a:xfrm>
          <a:prstGeom prst="rect">
            <a:avLst/>
          </a:prstGeom>
        </p:spPr>
      </p:pic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9.11.2018</a:t>
            </a:r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9F0A-49CC-468E-8891-396AF6227F58}" type="slidenum">
              <a:rPr lang="nn-NO" smtClean="0"/>
              <a:t>4</a:t>
            </a:fld>
            <a:endParaRPr lang="nn-NO"/>
          </a:p>
        </p:txBody>
      </p:sp>
      <p:sp>
        <p:nvSpPr>
          <p:cNvPr id="2" name="TekstSylinder 1"/>
          <p:cNvSpPr txBox="1"/>
          <p:nvPr/>
        </p:nvSpPr>
        <p:spPr>
          <a:xfrm>
            <a:off x="1070708" y="3837354"/>
            <a:ext cx="5671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n-NO" sz="2400" dirty="0" err="1" smtClean="0"/>
              <a:t>Fsk</a:t>
            </a:r>
            <a:r>
              <a:rPr lang="nn-NO" sz="2400" dirty="0" smtClean="0"/>
              <a:t> si innstilling        		  + 2 300 000</a:t>
            </a:r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2074969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06433" y="66630"/>
            <a:ext cx="10515600" cy="1325563"/>
          </a:xfrm>
        </p:spPr>
        <p:txBody>
          <a:bodyPr/>
          <a:lstStyle/>
          <a:p>
            <a:r>
              <a:rPr lang="nn-NO" b="1" dirty="0" err="1" smtClean="0"/>
              <a:t>Kostratal</a:t>
            </a:r>
            <a:r>
              <a:rPr lang="nn-NO" b="1" dirty="0" smtClean="0"/>
              <a:t> 2017 – Nye Volda</a:t>
            </a:r>
            <a:endParaRPr lang="nn-NO" b="1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9F0A-49CC-468E-8891-396AF6227F58}" type="slidenum">
              <a:rPr lang="nn-NO" smtClean="0"/>
              <a:t>5</a:t>
            </a:fld>
            <a:endParaRPr lang="nn-NO" dirty="0"/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588" y="1489212"/>
            <a:ext cx="3812250" cy="3763200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273" y="1293829"/>
            <a:ext cx="6817200" cy="456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81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 smtClean="0"/>
              <a:t>Utgiftsutjamning, side 81</a:t>
            </a:r>
            <a:endParaRPr lang="nn-NO" b="1" dirty="0"/>
          </a:p>
        </p:txBody>
      </p:sp>
      <p:pic>
        <p:nvPicPr>
          <p:cNvPr id="6" name="Plassholder for innhold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8662" y="1410494"/>
            <a:ext cx="7529513" cy="3575844"/>
          </a:xfrm>
          <a:prstGeom prst="rect">
            <a:avLst/>
          </a:prstGeom>
        </p:spPr>
      </p:pic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9F0A-49CC-468E-8891-396AF6227F58}" type="slidenum">
              <a:rPr lang="nn-NO" smtClean="0"/>
              <a:t>6</a:t>
            </a:fld>
            <a:endParaRPr lang="nn-NO"/>
          </a:p>
        </p:txBody>
      </p:sp>
      <p:sp>
        <p:nvSpPr>
          <p:cNvPr id="3" name="Ellipse 2"/>
          <p:cNvSpPr/>
          <p:nvPr/>
        </p:nvSpPr>
        <p:spPr>
          <a:xfrm>
            <a:off x="7373389" y="2793076"/>
            <a:ext cx="1088967" cy="229431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54583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9F0A-49CC-468E-8891-396AF6227F58}" type="slidenum">
              <a:rPr lang="nn-NO" smtClean="0"/>
              <a:t>7</a:t>
            </a:fld>
            <a:endParaRPr lang="nn-NO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37" y="513572"/>
            <a:ext cx="9072563" cy="4957762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9094123" y="2468881"/>
            <a:ext cx="1088967" cy="4156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28937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Volda kommune – netto rammer </a:t>
            </a:r>
            <a:r>
              <a:rPr lang="nn-NO" dirty="0" err="1" smtClean="0"/>
              <a:t>pr</a:t>
            </a:r>
            <a:r>
              <a:rPr lang="nn-NO" dirty="0" smtClean="0"/>
              <a:t> sektor</a:t>
            </a:r>
            <a:endParaRPr lang="nn-NO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019862"/>
              </p:ext>
            </p:extLst>
          </p:nvPr>
        </p:nvGraphicFramePr>
        <p:xfrm>
          <a:off x="328246" y="1206732"/>
          <a:ext cx="9509037" cy="49099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Ellipse 2"/>
          <p:cNvSpPr/>
          <p:nvPr/>
        </p:nvSpPr>
        <p:spPr>
          <a:xfrm>
            <a:off x="5838092" y="4321907"/>
            <a:ext cx="1758462" cy="9378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dirty="0" smtClean="0"/>
              <a:t>Ca 76,4 %</a:t>
            </a:r>
            <a:endParaRPr lang="nn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60909-A6C5-490B-8E8E-2BF25E60FAED}" type="slidenum">
              <a:rPr lang="nn-NO" smtClean="0"/>
              <a:t>8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770703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n-NO" dirty="0" smtClean="0"/>
              <a:t>Reduksjonsbehov i driftsnivå 2019-2022</a:t>
            </a:r>
            <a:endParaRPr lang="nn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Budsjett og økonomiplan 2019 - 2022  -  Kommunestyret 13.12.2018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4092-BA53-4578-B5AE-199635755E42}" type="slidenum">
              <a:rPr lang="nb-NO" smtClean="0"/>
              <a:pPr/>
              <a:t>9</a:t>
            </a:fld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44931"/>
            <a:ext cx="9843713" cy="2510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862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162</Words>
  <Application>Microsoft Office PowerPoint</Application>
  <PresentationFormat>Widescreen</PresentationFormat>
  <Paragraphs>47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  Budsjett og økonomiplan 2019 - 2022</vt:lpstr>
      <vt:lpstr>Investeringar Volda kommune </vt:lpstr>
      <vt:lpstr>Lånegjeld nye Volda</vt:lpstr>
      <vt:lpstr>PowerPoint-presentasjon</vt:lpstr>
      <vt:lpstr>Kostratal 2017 – Nye Volda</vt:lpstr>
      <vt:lpstr>Utgiftsutjamning, side 81</vt:lpstr>
      <vt:lpstr>PowerPoint-presentasjon</vt:lpstr>
      <vt:lpstr>Volda kommune – netto rammer pr sektor</vt:lpstr>
      <vt:lpstr>Reduksjonsbehov i driftsnivå 2019-2022</vt:lpstr>
      <vt:lpstr>Eigedomsskatt 2019 - 2022</vt:lpstr>
    </vt:vector>
  </TitlesOfParts>
  <Company>SSIKT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Kari Mette Sundgot</dc:creator>
  <cp:lastModifiedBy>Sonja Håvik</cp:lastModifiedBy>
  <cp:revision>12</cp:revision>
  <dcterms:created xsi:type="dcterms:W3CDTF">2018-12-11T11:29:01Z</dcterms:created>
  <dcterms:modified xsi:type="dcterms:W3CDTF">2018-12-20T08:12:49Z</dcterms:modified>
</cp:coreProperties>
</file>