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267" r:id="rId13"/>
    <p:sldId id="334" r:id="rId14"/>
    <p:sldId id="288" r:id="rId15"/>
    <p:sldId id="290" r:id="rId16"/>
    <p:sldId id="318" r:id="rId17"/>
    <p:sldId id="319" r:id="rId18"/>
    <p:sldId id="337" r:id="rId19"/>
    <p:sldId id="289" r:id="rId20"/>
    <p:sldId id="311" r:id="rId21"/>
    <p:sldId id="312" r:id="rId22"/>
    <p:sldId id="313" r:id="rId23"/>
    <p:sldId id="314" r:id="rId24"/>
    <p:sldId id="316" r:id="rId25"/>
    <p:sldId id="317" r:id="rId26"/>
    <p:sldId id="320" r:id="rId27"/>
    <p:sldId id="315" r:id="rId28"/>
    <p:sldId id="299" r:id="rId29"/>
    <p:sldId id="335" r:id="rId30"/>
    <p:sldId id="336" r:id="rId31"/>
    <p:sldId id="322" r:id="rId32"/>
    <p:sldId id="296" r:id="rId33"/>
    <p:sldId id="300" r:id="rId34"/>
    <p:sldId id="323" r:id="rId35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77567730141088"/>
          <c:y val="0.24545348498104408"/>
          <c:w val="0.47644879645745525"/>
          <c:h val="0.7358485855934674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Budsjett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A0-4306-BD05-9708D0DDCD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A0-4306-BD05-9708D0DDCD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A0-4306-BD05-9708D0DDCD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A0-4306-BD05-9708D0DDCD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A0-4306-BD05-9708D0DDCD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1A0-4306-BD05-9708D0DDCDA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1A0-4306-BD05-9708D0DDCDA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1A0-4306-BD05-9708D0DDCDA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1A0-4306-BD05-9708D0DDCDA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1A0-4306-BD05-9708D0DDCDA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1A0-4306-BD05-9708D0DDCDA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1A0-4306-BD05-9708D0DDCDAA}"/>
              </c:ext>
            </c:extLst>
          </c:dPt>
          <c:dLbls>
            <c:dLbl>
              <c:idx val="0"/>
              <c:layout>
                <c:manualLayout>
                  <c:x val="-0.18033575865643364"/>
                  <c:y val="0.124444444444444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A0-4306-BD05-9708D0DDCDAA}"/>
                </c:ext>
              </c:extLst>
            </c:dLbl>
            <c:dLbl>
              <c:idx val="1"/>
              <c:layout>
                <c:manualLayout>
                  <c:x val="0.10743406898681153"/>
                  <c:y val="-0.148148148148148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A0-4306-BD05-9708D0DDCDAA}"/>
                </c:ext>
              </c:extLst>
            </c:dLbl>
            <c:dLbl>
              <c:idx val="2"/>
              <c:layout>
                <c:manualLayout>
                  <c:x val="8.2494017257730243E-2"/>
                  <c:y val="3.85185185185185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A0-4306-BD05-9708D0DDCDAA}"/>
                </c:ext>
              </c:extLst>
            </c:dLbl>
            <c:dLbl>
              <c:idx val="3"/>
              <c:layout>
                <c:manualLayout>
                  <c:x val="-0.14772184485686585"/>
                  <c:y val="0.157037037037036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A0-4306-BD05-9708D0DDCDAA}"/>
                </c:ext>
              </c:extLst>
            </c:dLbl>
            <c:dLbl>
              <c:idx val="4"/>
              <c:layout>
                <c:manualLayout>
                  <c:x val="-0.14772184485686585"/>
                  <c:y val="0.1096296296296295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A0-4306-BD05-9708D0DDCDAA}"/>
                </c:ext>
              </c:extLst>
            </c:dLbl>
            <c:dLbl>
              <c:idx val="5"/>
              <c:layout>
                <c:manualLayout>
                  <c:x val="-0.2052758103855149"/>
                  <c:y val="6.81481481481481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A0-4306-BD05-9708D0DDCDAA}"/>
                </c:ext>
              </c:extLst>
            </c:dLbl>
            <c:dLbl>
              <c:idx val="6"/>
              <c:layout>
                <c:manualLayout>
                  <c:x val="-0.23597125866746108"/>
                  <c:y val="2.962962962962963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1A0-4306-BD05-9708D0DDCDAA}"/>
                </c:ext>
              </c:extLst>
            </c:dLbl>
            <c:dLbl>
              <c:idx val="7"/>
              <c:layout>
                <c:manualLayout>
                  <c:x val="-0.1937650172797851"/>
                  <c:y val="-2.7160180070442652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1A0-4306-BD05-9708D0DDCDAA}"/>
                </c:ext>
              </c:extLst>
            </c:dLbl>
            <c:dLbl>
              <c:idx val="8"/>
              <c:layout>
                <c:manualLayout>
                  <c:x val="-0.11318946553967643"/>
                  <c:y val="-2.66666666666666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1A0-4306-BD05-9708D0DDCDAA}"/>
                </c:ext>
              </c:extLst>
            </c:dLbl>
            <c:dLbl>
              <c:idx val="9"/>
              <c:layout>
                <c:manualLayout>
                  <c:x val="9.5923275881081727E-3"/>
                  <c:y val="-3.85185185185185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1A0-4306-BD05-9708D0DDCDAA}"/>
                </c:ext>
              </c:extLst>
            </c:dLbl>
            <c:dLbl>
              <c:idx val="10"/>
              <c:layout>
                <c:manualLayout>
                  <c:x val="0.13812951726875769"/>
                  <c:y val="-1.77777777777777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1A0-4306-BD05-9708D0DDCDAA}"/>
                </c:ext>
              </c:extLst>
            </c:dLbl>
            <c:dLbl>
              <c:idx val="11"/>
              <c:layout>
                <c:manualLayout>
                  <c:x val="0.1611511034802173"/>
                  <c:y val="3.2592592592592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1A0-4306-BD05-9708D0DDC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'Ark1'!$A$2:$A$13</c:f>
              <c:strCache>
                <c:ptCount val="12"/>
                <c:pt idx="0">
                  <c:v>Opplæring og oppvekst</c:v>
                </c:pt>
                <c:pt idx="1">
                  <c:v>Helse og omsorg</c:v>
                </c:pt>
                <c:pt idx="2">
                  <c:v>Teknisk</c:v>
                </c:pt>
                <c:pt idx="3">
                  <c:v>Barnevern Volda kommune</c:v>
                </c:pt>
                <c:pt idx="4">
                  <c:v>Personal og organisasjon</c:v>
                </c:pt>
                <c:pt idx="5">
                  <c:v>Service og kultur</c:v>
                </c:pt>
                <c:pt idx="6">
                  <c:v>NAV Kommune</c:v>
                </c:pt>
                <c:pt idx="7">
                  <c:v>Utvikling</c:v>
                </c:pt>
                <c:pt idx="8">
                  <c:v>Økonomi</c:v>
                </c:pt>
                <c:pt idx="9">
                  <c:v>Politisk verksemd</c:v>
                </c:pt>
                <c:pt idx="10">
                  <c:v>Samfunn og rådgjeving</c:v>
                </c:pt>
                <c:pt idx="11">
                  <c:v>Rådmann</c:v>
                </c:pt>
              </c:strCache>
            </c:strRef>
          </c:cat>
          <c:val>
            <c:numRef>
              <c:f>'Ark1'!$B$2:$B$13</c:f>
              <c:numCache>
                <c:formatCode>_-* #\ ##0\ _k_r_-;\-* #\ ##0\ _k_r_-;_-* "-"??\ _k_r_-;_-@_-</c:formatCode>
                <c:ptCount val="12"/>
                <c:pt idx="0">
                  <c:v>211128785.22999999</c:v>
                </c:pt>
                <c:pt idx="1">
                  <c:v>190554122.56</c:v>
                </c:pt>
                <c:pt idx="2">
                  <c:v>38981132.340000004</c:v>
                </c:pt>
                <c:pt idx="3">
                  <c:v>25049393</c:v>
                </c:pt>
                <c:pt idx="4">
                  <c:v>18590379.02</c:v>
                </c:pt>
                <c:pt idx="5">
                  <c:v>11272792.23</c:v>
                </c:pt>
                <c:pt idx="6">
                  <c:v>9545609.0899999999</c:v>
                </c:pt>
                <c:pt idx="7">
                  <c:v>6861960.7000000002</c:v>
                </c:pt>
                <c:pt idx="8">
                  <c:v>5975941.8600000003</c:v>
                </c:pt>
                <c:pt idx="9">
                  <c:v>3007757.94</c:v>
                </c:pt>
                <c:pt idx="10">
                  <c:v>2262672.83</c:v>
                </c:pt>
                <c:pt idx="11">
                  <c:v>2168658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1A0-4306-BD05-9708D0DDC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0.78564</cdr:x>
      <cdr:y>0.28499</cdr:y>
    </cdr:from>
    <cdr:to>
      <cdr:x>0.86968</cdr:x>
      <cdr:y>0.47122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8548007" y="13992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n-NO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157A8A18-3C0E-421A-8799-CF58278E9E75}" type="datetimeFigureOut">
              <a:rPr lang="nn-NO" smtClean="0"/>
              <a:t>08.11.2018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2979DFC0-14A9-4A3F-9D39-E5A71A37CDC5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2330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BC250-F6F8-4138-9F30-47AAB501D1A7}" type="datetimeFigureOut">
              <a:rPr lang="nn-NO" smtClean="0"/>
              <a:t>08.11.2018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8FB5-E646-4465-AF66-82BA8B5C57EA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4259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E7B66-3103-4BDE-B8EA-ABC60284152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90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 er jo ikke så fryktelige mye man kan vite om framtiden …. Utenom at sola kommer til å stå opp i morgen, men en dag uten</a:t>
            </a:r>
            <a:r>
              <a:rPr lang="nb-NO" baseline="0" dirty="0" smtClean="0"/>
              <a:t> at jeg vil kunne oppdage det. Men man kan ha noen ganske klare formeninger om enkelte forhold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E7B66-3103-4BDE-B8EA-ABC60284152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65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E7B66-3103-4BDE-B8EA-ABC60284152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35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66741-A78C-49CF-9436-78900BE2CB9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20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Fylkene</a:t>
            </a:r>
            <a:r>
              <a:rPr lang="nb-NO" baseline="0" dirty="0" smtClean="0"/>
              <a:t> sliter med demografi-</a:t>
            </a:r>
            <a:r>
              <a:rPr lang="nb-NO" baseline="0" dirty="0" err="1" smtClean="0"/>
              <a:t>mindreutgifter</a:t>
            </a:r>
            <a:r>
              <a:rPr lang="nb-NO" baseline="0" dirty="0" smtClean="0"/>
              <a:t> på 0,6 </a:t>
            </a:r>
            <a:r>
              <a:rPr lang="nb-NO" baseline="0" dirty="0" err="1" smtClean="0"/>
              <a:t>mrd</a:t>
            </a:r>
            <a:r>
              <a:rPr lang="nb-NO" baseline="0" dirty="0" smtClean="0"/>
              <a:t>…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ACDC6-102A-9244-96CD-7F30BA095DC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874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Forutsetter at endringen i styringsrenta slår umiddelbart ut i alle relevante renter, og at utgiftsøkningen umiddelbart tas inn i gebyrer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  og at den nominelle gjeldsøkning = </a:t>
            </a:r>
            <a:r>
              <a:rPr lang="nb-NO" baseline="0" dirty="0" err="1" smtClean="0"/>
              <a:t>deflatorveksten</a:t>
            </a:r>
            <a:r>
              <a:rPr lang="nb-NO" baseline="0" dirty="0" smtClean="0"/>
              <a:t> – altså reelt sett uendret netto </a:t>
            </a:r>
            <a:r>
              <a:rPr lang="nb-NO" baseline="0" dirty="0" err="1" smtClean="0"/>
              <a:t>rentesksponert</a:t>
            </a:r>
            <a:r>
              <a:rPr lang="nb-NO" baseline="0" dirty="0" smtClean="0"/>
              <a:t> gjeld.  Kort sagt: Regner direkte på «Netto renteeksponert gjeld». Man ser (i det begrepet) bort fra mulig påvirkning i pensjonspremier/avkastning av pensjonskasser.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8F487-34A6-4AAC-B76B-8A15C336C23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9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2601-34F9-4283-A938-322842759E9C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5108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773A-50EC-4A65-A285-BF50D4273E31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3394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2D51-5EA3-4E93-9947-F83EAB27B99B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9088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732380"/>
            <a:ext cx="109728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4EE05-8786-436E-8F00-C808E1F42B14}" type="datetime1">
              <a:rPr lang="nb-NO" smtClean="0"/>
              <a:t>08.11.2018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KNØ 10. oktober 2017</a:t>
            </a:r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959429"/>
            <a:ext cx="10972800" cy="361149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2336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460291"/>
            <a:ext cx="10972800" cy="1090697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Klikk for å redigere </a:t>
            </a:r>
            <a:br>
              <a:rPr lang="nb-NO" dirty="0" smtClean="0"/>
            </a:br>
            <a:r>
              <a:rPr lang="nb-NO" dirty="0" smtClean="0"/>
              <a:t>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68380"/>
            <a:ext cx="3553326" cy="42053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3"/>
          </p:nvPr>
        </p:nvSpPr>
        <p:spPr>
          <a:xfrm>
            <a:off x="4307306" y="1668380"/>
            <a:ext cx="3553326" cy="42053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4"/>
          </p:nvPr>
        </p:nvSpPr>
        <p:spPr>
          <a:xfrm>
            <a:off x="8029074" y="1668380"/>
            <a:ext cx="3553326" cy="420537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401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A3E4-4990-4FA2-B7B4-F9D05D937E60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8101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24B-B1F7-4CF6-815C-10AC7B61A71D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3423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2F42-D472-437C-BA3D-964B35C80D75}" type="datetime1">
              <a:rPr lang="nn-NO" smtClean="0"/>
              <a:t>08.11.2018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377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6706-8230-475B-BB5D-3302E1664FE6}" type="datetime1">
              <a:rPr lang="nn-NO" smtClean="0"/>
              <a:t>08.11.2018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94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31FA4-98F5-4277-ADAD-C765CDD26931}" type="datetime1">
              <a:rPr lang="nn-NO" smtClean="0"/>
              <a:t>08.11.2018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4790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1831-6D9D-4F2D-8B91-19A85E7BB92B}" type="datetime1">
              <a:rPr lang="nn-NO" smtClean="0"/>
              <a:t>08.11.2018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0303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5154-54D2-4093-BBF5-4019FC735AE8}" type="datetime1">
              <a:rPr lang="nn-NO" smtClean="0"/>
              <a:t>08.11.2018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181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F926-6C0C-4A6F-8A43-DC6F2CBB09D7}" type="datetime1">
              <a:rPr lang="nn-NO" smtClean="0"/>
              <a:t>08.11.2018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533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252F-A83F-4D9C-844F-8DFCA2B66B9F}" type="datetime1">
              <a:rPr lang="nn-NO" smtClean="0"/>
              <a:t>08.11.2018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9F0A-49CC-468E-8891-396AF6227F58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046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>Volda kommune</a:t>
            </a:r>
            <a:br>
              <a:rPr lang="nn-NO" dirty="0" smtClean="0"/>
            </a:br>
            <a:r>
              <a:rPr lang="nn-NO" dirty="0" smtClean="0"/>
              <a:t/>
            </a:r>
            <a:br>
              <a:rPr lang="nn-NO" dirty="0" smtClean="0"/>
            </a:br>
            <a:r>
              <a:rPr lang="nn-NO" dirty="0" smtClean="0"/>
              <a:t>Budsjett og økonomiplan</a:t>
            </a:r>
            <a:br>
              <a:rPr lang="nn-NO" dirty="0" smtClean="0"/>
            </a:br>
            <a:r>
              <a:rPr lang="nn-NO" dirty="0" smtClean="0"/>
              <a:t>2019 - 2022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26069"/>
            <a:ext cx="9144000" cy="1899745"/>
          </a:xfrm>
        </p:spPr>
        <p:txBody>
          <a:bodyPr>
            <a:normAutofit fontScale="85000" lnSpcReduction="20000"/>
          </a:bodyPr>
          <a:lstStyle/>
          <a:p>
            <a:endParaRPr lang="nn-NO" dirty="0" smtClean="0"/>
          </a:p>
          <a:p>
            <a:r>
              <a:rPr lang="nn-NO" sz="3300" b="1" dirty="0" smtClean="0"/>
              <a:t>Kommunestyret 8. november 2018</a:t>
            </a:r>
          </a:p>
          <a:p>
            <a:endParaRPr lang="nn-NO" sz="2800" dirty="0" smtClean="0"/>
          </a:p>
          <a:p>
            <a:r>
              <a:rPr lang="nn-NO" sz="2800" dirty="0" smtClean="0"/>
              <a:t>Rådmann Rune Sjurgard</a:t>
            </a:r>
          </a:p>
          <a:p>
            <a:r>
              <a:rPr lang="nn-NO" sz="2800" dirty="0" smtClean="0"/>
              <a:t>Økonomisjef Kari Mette Sundgot</a:t>
            </a:r>
            <a:endParaRPr lang="nn-NO" sz="280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4384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1386" y="72297"/>
            <a:ext cx="10515600" cy="1325563"/>
          </a:xfrm>
        </p:spPr>
        <p:txBody>
          <a:bodyPr/>
          <a:lstStyle/>
          <a:p>
            <a:r>
              <a:rPr lang="nn-NO" dirty="0" smtClean="0"/>
              <a:t>Utfordrande balansekunst 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1386" y="1223820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nn-NO" dirty="0" smtClean="0"/>
              <a:t>Samfunnstrendar 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Styringsrenta opp frå 0,75 – 2% i 2021?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Demografi og sosial utvikling      sosialhjelp 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  barnevern og </a:t>
            </a:r>
            <a:r>
              <a:rPr lang="nn-NO" dirty="0" err="1" smtClean="0"/>
              <a:t>ressurskrevande</a:t>
            </a:r>
            <a:r>
              <a:rPr lang="nn-NO" dirty="0" smtClean="0"/>
              <a:t> tenester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Høgt </a:t>
            </a:r>
            <a:r>
              <a:rPr lang="nn-NO" dirty="0" err="1" smtClean="0"/>
              <a:t>sjukefråver</a:t>
            </a:r>
            <a:r>
              <a:rPr lang="nn-NO" dirty="0" smtClean="0"/>
              <a:t> og deltidsproblematikk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Konkurranse om sjukepleiarane og dels også fastlegar </a:t>
            </a:r>
          </a:p>
          <a:p>
            <a:pPr marL="0" indent="0">
              <a:buNone/>
            </a:pPr>
            <a:r>
              <a:rPr lang="nn-NO" dirty="0" smtClean="0"/>
              <a:t> </a:t>
            </a:r>
          </a:p>
          <a:p>
            <a:r>
              <a:rPr lang="nn-NO" dirty="0" smtClean="0"/>
              <a:t>Sentral politikk?</a:t>
            </a:r>
          </a:p>
          <a:p>
            <a:pPr marL="0" indent="0">
              <a:buNone/>
            </a:pPr>
            <a:r>
              <a:rPr lang="nn-NO" dirty="0" smtClean="0"/>
              <a:t>	- Regjeringa sine signal om forventing til 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  veksten i offentleg sektor 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Sentrale normer og kvalitetskrav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- Desentralisering av oppgåver (Samhandlingsreforma tyngst) </a:t>
            </a:r>
          </a:p>
          <a:p>
            <a:pPr marL="0" indent="0">
              <a:buNone/>
            </a:pPr>
            <a:endParaRPr lang="nn-NO" dirty="0" smtClean="0"/>
          </a:p>
          <a:p>
            <a:pPr marL="0" indent="0">
              <a:buNone/>
            </a:pPr>
            <a:endParaRPr lang="nn-NO" dirty="0"/>
          </a:p>
        </p:txBody>
      </p:sp>
      <p:pic>
        <p:nvPicPr>
          <p:cNvPr id="5" name="Bilde 4" descr="Skjermutklip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30" y="285550"/>
            <a:ext cx="4278084" cy="2720753"/>
          </a:xfrm>
          <a:prstGeom prst="rect">
            <a:avLst/>
          </a:prstGeom>
        </p:spPr>
      </p:pic>
      <p:pic>
        <p:nvPicPr>
          <p:cNvPr id="7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30" y="3246049"/>
            <a:ext cx="4278084" cy="23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l høyre 7"/>
          <p:cNvSpPr/>
          <p:nvPr/>
        </p:nvSpPr>
        <p:spPr>
          <a:xfrm>
            <a:off x="3554186" y="1804156"/>
            <a:ext cx="212272" cy="2122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14446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Føresetnader og opplegg for 2019 - 2022</a:t>
            </a:r>
            <a:endParaRPr lang="nn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838200" y="1208314"/>
            <a:ext cx="1074095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400" dirty="0" smtClean="0"/>
              <a:t>Vi byggjer ny kommune – forventingar om kvalitet og meir ut av kvar krone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400" dirty="0" smtClean="0"/>
              <a:t>Utgiftene i ressurskrevjande tenester, sosialhjelp og ev også barnevern veks </a:t>
            </a:r>
          </a:p>
          <a:p>
            <a:r>
              <a:rPr lang="nn-NO" sz="2400" dirty="0" smtClean="0"/>
              <a:t>    meir enn inntektene</a:t>
            </a:r>
          </a:p>
          <a:p>
            <a:endParaRPr lang="nn-NO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smtClean="0"/>
              <a:t>Stort investeringsprogram og deltaking i VCA</a:t>
            </a:r>
          </a:p>
          <a:p>
            <a:r>
              <a:rPr lang="nn-NO" sz="2400" dirty="0"/>
              <a:t>	</a:t>
            </a:r>
            <a:r>
              <a:rPr lang="nn-NO" sz="2400" dirty="0" smtClean="0"/>
              <a:t>- høg lånegjeld</a:t>
            </a:r>
          </a:p>
          <a:p>
            <a:r>
              <a:rPr lang="nn-NO" sz="2400" dirty="0"/>
              <a:t>	</a:t>
            </a:r>
            <a:r>
              <a:rPr lang="nn-NO" sz="2400" dirty="0" smtClean="0"/>
              <a:t>- neste heile disposisjonsfondet går med / ingen reserver</a:t>
            </a:r>
          </a:p>
          <a:p>
            <a:r>
              <a:rPr lang="nn-NO" sz="2400" dirty="0"/>
              <a:t>	</a:t>
            </a:r>
            <a:r>
              <a:rPr lang="nn-NO" sz="2400" dirty="0" smtClean="0"/>
              <a:t>- risiko (rente, </a:t>
            </a:r>
            <a:r>
              <a:rPr lang="nn-NO" sz="2400" dirty="0" err="1" smtClean="0"/>
              <a:t>ref</a:t>
            </a:r>
            <a:r>
              <a:rPr lang="nn-NO" sz="2400" dirty="0" smtClean="0"/>
              <a:t> spelemidlar, positivt premieavvik)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smtClean="0"/>
              <a:t>Eigedomsskatt frå 2 – 3 promille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err="1" smtClean="0"/>
              <a:t>Effektivisering</a:t>
            </a:r>
            <a:r>
              <a:rPr lang="nn-NO" sz="2400" dirty="0" smtClean="0"/>
              <a:t> i drifta (prioritering, </a:t>
            </a:r>
            <a:r>
              <a:rPr lang="nn-NO" sz="2400" dirty="0" err="1" smtClean="0"/>
              <a:t>digitalisering</a:t>
            </a:r>
            <a:r>
              <a:rPr lang="nn-NO" sz="2400" dirty="0" smtClean="0"/>
              <a:t>, arbeidsmetodar – smart drift)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smtClean="0"/>
              <a:t>Færre skular, barnehagar og døgnbemanna omsorgsbustader – dreie ressursane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smtClean="0"/>
              <a:t>Forventingar til tenestene vere i samsvar med lova sitt minimum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 smtClean="0"/>
              <a:t>Tidleg innsats og folkehelseperspektivet </a:t>
            </a:r>
          </a:p>
          <a:p>
            <a:r>
              <a:rPr lang="nn-NO" sz="2400" dirty="0"/>
              <a:t>	</a:t>
            </a:r>
            <a:endParaRPr lang="nn-NO" sz="2400" dirty="0" smtClean="0"/>
          </a:p>
          <a:p>
            <a:endParaRPr lang="nn-NO" sz="2400" dirty="0" smtClean="0"/>
          </a:p>
          <a:p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137984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38" t="40530" r="38553" b="223"/>
          <a:stretch/>
        </p:blipFill>
        <p:spPr>
          <a:xfrm>
            <a:off x="8548007" y="1092914"/>
            <a:ext cx="3265714" cy="4684261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220436" y="424542"/>
            <a:ext cx="1034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 smtClean="0"/>
              <a:t>Kva strategi skal Volda kommune velje i si økonomiske planlegging slik at nye Volda får handlingsrom? </a:t>
            </a:r>
            <a:endParaRPr lang="nn-NO" sz="2400" dirty="0"/>
          </a:p>
        </p:txBody>
      </p:sp>
      <p:sp>
        <p:nvSpPr>
          <p:cNvPr id="3" name="TekstSylinder 2"/>
          <p:cNvSpPr txBox="1"/>
          <p:nvPr/>
        </p:nvSpPr>
        <p:spPr>
          <a:xfrm flipH="1">
            <a:off x="9730132" y="2546860"/>
            <a:ext cx="130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dirty="0" smtClean="0"/>
              <a:t>Gjeld</a:t>
            </a:r>
            <a:endParaRPr lang="nn-NO" sz="3600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45771"/>
              </p:ext>
            </p:extLst>
          </p:nvPr>
        </p:nvGraphicFramePr>
        <p:xfrm>
          <a:off x="220436" y="1621285"/>
          <a:ext cx="8127999" cy="23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659903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767678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1330746"/>
                    </a:ext>
                  </a:extLst>
                </a:gridCol>
              </a:tblGrid>
              <a:tr h="559828">
                <a:tc>
                  <a:txBody>
                    <a:bodyPr/>
                    <a:lstStyle/>
                    <a:p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Lån</a:t>
                      </a:r>
                      <a:r>
                        <a:rPr lang="nn-NO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Nye investeringar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Stresstest 1</a:t>
                      </a:r>
                      <a:r>
                        <a:rPr lang="nn-NO" baseline="0" dirty="0" smtClean="0">
                          <a:solidFill>
                            <a:schemeClr val="tx1"/>
                          </a:solidFill>
                        </a:rPr>
                        <a:t> %-poeng Renteauke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330576"/>
                  </a:ext>
                </a:extLst>
              </a:tr>
              <a:tr h="559828">
                <a:tc>
                  <a:txBody>
                    <a:bodyPr/>
                    <a:lstStyle/>
                    <a:p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1 200 000 000 (2018)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  8 000 000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081790"/>
                  </a:ext>
                </a:extLst>
              </a:tr>
              <a:tr h="559828">
                <a:tc>
                  <a:txBody>
                    <a:bodyPr/>
                    <a:lstStyle/>
                    <a:p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   593 000 000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n-NO" baseline="0" dirty="0" smtClean="0">
                          <a:solidFill>
                            <a:schemeClr val="tx1"/>
                          </a:solidFill>
                        </a:rPr>
                        <a:t>  5 500 000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64174"/>
                  </a:ext>
                </a:extLst>
              </a:tr>
              <a:tr h="559828">
                <a:tc>
                  <a:txBody>
                    <a:bodyPr/>
                    <a:lstStyle/>
                    <a:p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1 632 000 000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n-NO" dirty="0" smtClean="0">
                          <a:solidFill>
                            <a:schemeClr val="tx1"/>
                          </a:solidFill>
                        </a:rPr>
                        <a:t>13 500 000</a:t>
                      </a:r>
                      <a:endParaRPr lang="nn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24718"/>
                  </a:ext>
                </a:extLst>
              </a:tr>
            </a:tbl>
          </a:graphicData>
        </a:graphic>
      </p:graphicFrame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497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Volda kommune – netto rammer </a:t>
            </a:r>
            <a:r>
              <a:rPr lang="nn-NO" dirty="0" err="1" smtClean="0"/>
              <a:t>pr</a:t>
            </a:r>
            <a:r>
              <a:rPr lang="nn-NO" dirty="0" smtClean="0"/>
              <a:t> sektor</a:t>
            </a:r>
            <a:endParaRPr lang="nn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613565"/>
              </p:ext>
            </p:extLst>
          </p:nvPr>
        </p:nvGraphicFramePr>
        <p:xfrm>
          <a:off x="-1042988" y="1206732"/>
          <a:ext cx="10880271" cy="490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774271"/>
              </p:ext>
            </p:extLst>
          </p:nvPr>
        </p:nvGraphicFramePr>
        <p:xfrm>
          <a:off x="6457950" y="2786063"/>
          <a:ext cx="5476875" cy="3600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529">
                  <a:extLst>
                    <a:ext uri="{9D8B030D-6E8A-4147-A177-3AD203B41FA5}">
                      <a16:colId xmlns:a16="http://schemas.microsoft.com/office/drawing/2014/main" val="1390297099"/>
                    </a:ext>
                  </a:extLst>
                </a:gridCol>
                <a:gridCol w="1445510">
                  <a:extLst>
                    <a:ext uri="{9D8B030D-6E8A-4147-A177-3AD203B41FA5}">
                      <a16:colId xmlns:a16="http://schemas.microsoft.com/office/drawing/2014/main" val="4055585987"/>
                    </a:ext>
                  </a:extLst>
                </a:gridCol>
                <a:gridCol w="1268836">
                  <a:extLst>
                    <a:ext uri="{9D8B030D-6E8A-4147-A177-3AD203B41FA5}">
                      <a16:colId xmlns:a16="http://schemas.microsoft.com/office/drawing/2014/main" val="2989313923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fontAlgn="b"/>
                      <a:endParaRPr lang="nn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Budsjett</a:t>
                      </a:r>
                      <a:endParaRPr lang="nn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400" u="none" strike="noStrike">
                          <a:effectLst/>
                        </a:rPr>
                        <a:t>1 %</a:t>
                      </a:r>
                      <a:endParaRPr lang="nn-N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891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Opplæring og oppvekst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211 128 785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2 111 288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767509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Helse og omsorg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190 554 123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1 905 541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941666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Teknisk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38 981 132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389 811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748511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Barnevern Volda kommune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25 049 393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250 494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784117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Personal og organisasjon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18 590 379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185 904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222628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Service og kultur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11 272 792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112 728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069641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NAV Kommune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9 545 609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95 456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411822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Utvikling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6 861 961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68 620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454877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Økonomi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5 975 942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59 759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00578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Politisk verksemd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3 007 758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30 078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82195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Samfunn og rådgjeving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2 262 673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22 627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884475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Rådmann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>
                          <a:effectLst/>
                        </a:rPr>
                        <a:t>                2 168 658    </a:t>
                      </a:r>
                      <a:endParaRPr lang="nn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u="none" strike="noStrike" dirty="0">
                          <a:effectLst/>
                        </a:rPr>
                        <a:t>                21 687    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40664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nn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n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272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726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Budsjettgrunnlaget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smtClean="0"/>
              <a:t>Framskriving av 2018 budsjettet og økonomiplan 2018-2022</a:t>
            </a:r>
          </a:p>
          <a:p>
            <a:r>
              <a:rPr lang="nn-NO" dirty="0" smtClean="0"/>
              <a:t>Lønnsarket med gjennomgang på stillingar og årsverk</a:t>
            </a:r>
          </a:p>
          <a:p>
            <a:r>
              <a:rPr lang="nn-NO" dirty="0" smtClean="0"/>
              <a:t>Opprydding refusjon sjukelønn og vikarutgifter</a:t>
            </a:r>
          </a:p>
          <a:p>
            <a:r>
              <a:rPr lang="nn-NO" dirty="0" smtClean="0"/>
              <a:t>Gjennomgang inntekter og utgifter, avtalar og drift</a:t>
            </a:r>
          </a:p>
          <a:p>
            <a:r>
              <a:rPr lang="nn-NO" dirty="0" smtClean="0"/>
              <a:t>Nye tiltak basert på vedtak og administrative prioriteringar</a:t>
            </a:r>
          </a:p>
          <a:p>
            <a:r>
              <a:rPr lang="nn-NO" dirty="0" smtClean="0"/>
              <a:t>Statsbudsjett med Frie inntekter, endringar i andre tilskot</a:t>
            </a:r>
          </a:p>
          <a:p>
            <a:r>
              <a:rPr lang="nn-NO" dirty="0" smtClean="0"/>
              <a:t>Pensjon: premieavvik og bruk av premiefond</a:t>
            </a:r>
          </a:p>
          <a:p>
            <a:r>
              <a:rPr lang="nn-NO" dirty="0" smtClean="0"/>
              <a:t>Kommunesamanslåing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Budsjett og økonomiplan 2019 - 2022  -  Kommunestyret 9.11.2018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4092-BA53-4578-B5AE-199635755E42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232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n-NO" dirty="0" smtClean="0"/>
              <a:t>Frie inntekter (side 79)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Budsjett og økonomiplan 2019 - 2022  -  Kommunestyret 9.11.2018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4092-BA53-4578-B5AE-199635755E42}" type="slidenum">
              <a:rPr lang="nb-NO" smtClean="0"/>
              <a:pPr/>
              <a:t>15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038"/>
            <a:ext cx="9120188" cy="44577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552007" y="5203767"/>
            <a:ext cx="197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 smtClean="0">
                <a:solidFill>
                  <a:srgbClr val="FF0000"/>
                </a:solidFill>
              </a:rPr>
              <a:t>78,7 % av landsgjennomsnitt</a:t>
            </a:r>
            <a:endParaRPr lang="nn-NO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3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b="1" dirty="0" smtClean="0"/>
              <a:t>Utgiftsutjamning, side 81</a:t>
            </a:r>
            <a:endParaRPr lang="nn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662" y="1410494"/>
            <a:ext cx="7529513" cy="3575844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16</a:t>
            </a:fld>
            <a:endParaRPr lang="nn-NO"/>
          </a:p>
        </p:txBody>
      </p:sp>
      <p:sp>
        <p:nvSpPr>
          <p:cNvPr id="3" name="Ellipse 2"/>
          <p:cNvSpPr/>
          <p:nvPr/>
        </p:nvSpPr>
        <p:spPr>
          <a:xfrm>
            <a:off x="7373389" y="2793076"/>
            <a:ext cx="1088967" cy="2294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0426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17</a:t>
            </a:fld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513572"/>
            <a:ext cx="9072563" cy="495776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094123" y="2468881"/>
            <a:ext cx="1088967" cy="415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2729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980"/>
          </a:xfrm>
        </p:spPr>
        <p:txBody>
          <a:bodyPr/>
          <a:lstStyle/>
          <a:p>
            <a:r>
              <a:rPr lang="nn-NO" b="1" dirty="0" smtClean="0"/>
              <a:t>Eigedomsskatt 2019 - 2022</a:t>
            </a:r>
            <a:endParaRPr lang="nn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649" y="2218704"/>
            <a:ext cx="8846663" cy="931819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18</a:t>
            </a:fld>
            <a:endParaRPr lang="nn-NO"/>
          </a:p>
        </p:txBody>
      </p:sp>
      <p:sp>
        <p:nvSpPr>
          <p:cNvPr id="9" name="TekstSylinder 8"/>
          <p:cNvSpPr txBox="1"/>
          <p:nvPr/>
        </p:nvSpPr>
        <p:spPr>
          <a:xfrm>
            <a:off x="1007649" y="3613455"/>
            <a:ext cx="88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Auke til 3 promille i 2021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3584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93631" y="260649"/>
            <a:ext cx="7772400" cy="1008112"/>
          </a:xfrm>
        </p:spPr>
        <p:txBody>
          <a:bodyPr>
            <a:normAutofit fontScale="90000"/>
          </a:bodyPr>
          <a:lstStyle/>
          <a:p>
            <a:pPr algn="l"/>
            <a:r>
              <a:rPr lang="nn-NO" sz="3200" b="1" dirty="0" smtClean="0"/>
              <a:t>Driftstiltak </a:t>
            </a:r>
            <a:br>
              <a:rPr lang="nn-NO" sz="3200" b="1" dirty="0" smtClean="0"/>
            </a:br>
            <a:r>
              <a:rPr lang="nn-NO" sz="3200" b="1" dirty="0" smtClean="0"/>
              <a:t>Budsjett 2019 / Økonomiplan 2019 – 2022, side 8</a:t>
            </a:r>
            <a:endParaRPr lang="nn-NO" sz="3200" b="1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31" y="1588956"/>
            <a:ext cx="10004738" cy="4362138"/>
          </a:xfrm>
          <a:prstGeom prst="rect">
            <a:avLst/>
          </a:prstGeom>
        </p:spPr>
      </p:pic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19</a:t>
            </a:fld>
            <a:endParaRPr lang="nn-NO"/>
          </a:p>
        </p:txBody>
      </p:sp>
      <p:sp>
        <p:nvSpPr>
          <p:cNvPr id="3" name="TekstSylinder 2"/>
          <p:cNvSpPr txBox="1"/>
          <p:nvPr/>
        </p:nvSpPr>
        <p:spPr>
          <a:xfrm>
            <a:off x="3469179" y="3674325"/>
            <a:ext cx="2626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 smtClean="0">
                <a:solidFill>
                  <a:srgbClr val="FF0000"/>
                </a:solidFill>
              </a:rPr>
              <a:t>(i tillegg til 8,2 </a:t>
            </a:r>
            <a:r>
              <a:rPr lang="nn-NO" sz="1400" dirty="0" err="1" smtClean="0">
                <a:solidFill>
                  <a:srgbClr val="FF0000"/>
                </a:solidFill>
              </a:rPr>
              <a:t>mill</a:t>
            </a:r>
            <a:r>
              <a:rPr lang="nn-NO" sz="1400" dirty="0" smtClean="0">
                <a:solidFill>
                  <a:srgbClr val="FF0000"/>
                </a:solidFill>
              </a:rPr>
              <a:t> i framskriving)</a:t>
            </a:r>
            <a:endParaRPr lang="nn-NO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9187"/>
            <a:ext cx="12149309" cy="64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61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20</a:t>
            </a:fld>
            <a:endParaRPr lang="nn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5" y="997527"/>
            <a:ext cx="9811782" cy="46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7" y="1004341"/>
            <a:ext cx="10942820" cy="4781862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6429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100137"/>
            <a:ext cx="11029950" cy="4543425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0504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43" y="1014413"/>
            <a:ext cx="10386113" cy="4757737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26542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b="1" dirty="0" smtClean="0"/>
              <a:t>Tiltak investeringar, side 68</a:t>
            </a:r>
            <a:endParaRPr lang="nn-NO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425" y="1543050"/>
            <a:ext cx="8929688" cy="3171825"/>
          </a:xfrm>
          <a:prstGeom prst="rect">
            <a:avLst/>
          </a:prstGeom>
        </p:spPr>
      </p:pic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94778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8" y="350107"/>
            <a:ext cx="5442945" cy="277885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63" y="350106"/>
            <a:ext cx="6062067" cy="372183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18" y="2771775"/>
            <a:ext cx="5442946" cy="378618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014" y="3957638"/>
            <a:ext cx="6033492" cy="2486025"/>
          </a:xfrm>
          <a:prstGeom prst="rect">
            <a:avLst/>
          </a:prstGeom>
        </p:spPr>
      </p:pic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42757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4988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Rangering økonomi Møre og Romsdal</a:t>
            </a:r>
            <a:endParaRPr lang="nn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00114"/>
            <a:ext cx="8991600" cy="5600699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26</a:t>
            </a:fld>
            <a:endParaRPr lang="nn-NO"/>
          </a:p>
        </p:txBody>
      </p:sp>
      <p:sp>
        <p:nvSpPr>
          <p:cNvPr id="3" name="Rektangel 2"/>
          <p:cNvSpPr/>
          <p:nvPr/>
        </p:nvSpPr>
        <p:spPr>
          <a:xfrm>
            <a:off x="838200" y="2369127"/>
            <a:ext cx="8991600" cy="2244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19716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601" y="294062"/>
            <a:ext cx="9872661" cy="2407574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27</a:t>
            </a:fld>
            <a:endParaRPr lang="nn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74" y="3333895"/>
            <a:ext cx="9545809" cy="10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01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9563" y="165101"/>
            <a:ext cx="10515600" cy="592138"/>
          </a:xfrm>
        </p:spPr>
        <p:txBody>
          <a:bodyPr>
            <a:normAutofit fontScale="90000"/>
          </a:bodyPr>
          <a:lstStyle/>
          <a:p>
            <a:pPr algn="l"/>
            <a:r>
              <a:rPr lang="nn-NO" dirty="0" smtClean="0"/>
              <a:t>Lånegjeld (side 73)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Budsjett og økonomiplan 2019 - 2022  -  Kommunestyret 9.11.2018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4092-BA53-4578-B5AE-199635755E42}" type="slidenum">
              <a:rPr lang="nb-NO" smtClean="0"/>
              <a:pPr/>
              <a:t>28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3" y="999386"/>
            <a:ext cx="7519988" cy="213383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1" y="2843213"/>
            <a:ext cx="8420100" cy="35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28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29</a:t>
            </a:fld>
            <a:endParaRPr lang="nn-NO"/>
          </a:p>
        </p:txBody>
      </p:sp>
      <p:sp>
        <p:nvSpPr>
          <p:cNvPr id="4" name="Rektangel 3"/>
          <p:cNvSpPr/>
          <p:nvPr/>
        </p:nvSpPr>
        <p:spPr bwMode="auto">
          <a:xfrm>
            <a:off x="540000" y="540000"/>
            <a:ext cx="9612000" cy="60548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Rektangel 4"/>
          <p:cNvSpPr/>
          <p:nvPr/>
        </p:nvSpPr>
        <p:spPr bwMode="auto">
          <a:xfrm>
            <a:off x="692400" y="692400"/>
            <a:ext cx="9612000" cy="605484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539999"/>
            <a:ext cx="9892145" cy="56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64" y="0"/>
            <a:ext cx="11932615" cy="68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4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30</a:t>
            </a:fld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68" y="3476018"/>
            <a:ext cx="11079915" cy="150330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8" y="947996"/>
            <a:ext cx="11094047" cy="14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1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</p:spPr>
        <p:txBody>
          <a:bodyPr/>
          <a:lstStyle/>
          <a:p>
            <a:r>
              <a:rPr lang="nn-NO" b="1" dirty="0" smtClean="0"/>
              <a:t>ROS- analyse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385888"/>
            <a:ext cx="10515600" cy="4791075"/>
          </a:xfrm>
        </p:spPr>
        <p:txBody>
          <a:bodyPr/>
          <a:lstStyle/>
          <a:p>
            <a:r>
              <a:rPr lang="nn-NO" dirty="0" smtClean="0"/>
              <a:t>2022 går i balanse med bruk av disposisjonsfond på 30 </a:t>
            </a:r>
            <a:r>
              <a:rPr lang="nn-NO" dirty="0" err="1" smtClean="0"/>
              <a:t>mill</a:t>
            </a:r>
            <a:r>
              <a:rPr lang="nn-NO" dirty="0" smtClean="0"/>
              <a:t> kr</a:t>
            </a:r>
          </a:p>
          <a:p>
            <a:r>
              <a:rPr lang="nn-NO" dirty="0" smtClean="0"/>
              <a:t>I tillegg:</a:t>
            </a:r>
          </a:p>
          <a:p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31</a:t>
            </a:fld>
            <a:endParaRPr lang="nn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2443162"/>
            <a:ext cx="9029699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08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err="1" smtClean="0"/>
              <a:t>Effektivisering</a:t>
            </a:r>
            <a:r>
              <a:rPr lang="nn-NO" dirty="0" smtClean="0"/>
              <a:t>/driftsreduksjon</a:t>
            </a:r>
            <a:r>
              <a:rPr lang="nn-NO" dirty="0"/>
              <a:t>,</a:t>
            </a:r>
            <a:r>
              <a:rPr lang="nn-NO" dirty="0" smtClean="0"/>
              <a:t> side 64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Budsjett og økonomiplan 2019 - 2022  -  Kommunestyret 9.11.2018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4092-BA53-4578-B5AE-199635755E42}" type="slidenum">
              <a:rPr lang="nb-NO" smtClean="0"/>
              <a:pPr/>
              <a:t>32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57799"/>
            <a:ext cx="9950393" cy="43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95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nn-NO" dirty="0" smtClean="0"/>
              <a:t>Finansutgifter og renterisiko, side 74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Budsjett og økonomiplan 2019 - 2022  -  Kommunestyret 9.11.2018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74092-BA53-4578-B5AE-199635755E42}" type="slidenum">
              <a:rPr lang="nb-NO" smtClean="0"/>
              <a:pPr/>
              <a:t>33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3" y="1313685"/>
            <a:ext cx="8414745" cy="230105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3386138"/>
            <a:ext cx="6353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99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Budsjett og økonomiplan 2019 - 2022  -  Kommunestyret 9.11.2018</a:t>
            </a:r>
            <a:endParaRPr lang="nn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9F0A-49CC-468E-8891-396AF6227F58}" type="slidenum">
              <a:rPr lang="nn-NO" smtClean="0"/>
              <a:t>34</a:t>
            </a:fld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6" y="233362"/>
            <a:ext cx="8733488" cy="15621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525" y="1919287"/>
            <a:ext cx="8288550" cy="15621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37" y="3776662"/>
            <a:ext cx="81360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00943" y="2044068"/>
            <a:ext cx="4230991" cy="491859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8848"/>
            <a:ext cx="4608975" cy="491915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7061" y="1776635"/>
            <a:ext cx="70748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b-NO" sz="2800" dirty="0"/>
              <a:t>Handlingsrommet i </a:t>
            </a:r>
            <a:r>
              <a:rPr lang="nb-NO" sz="2800" dirty="0" smtClean="0"/>
              <a:t>finanspolitikken  </a:t>
            </a:r>
          </a:p>
          <a:p>
            <a:r>
              <a:rPr lang="nb-NO" sz="2800" dirty="0" smtClean="0"/>
              <a:t>Mrd. 2019-kr</a:t>
            </a:r>
            <a:endParaRPr lang="nb-NO" sz="2800" dirty="0"/>
          </a:p>
        </p:txBody>
      </p:sp>
      <p:sp>
        <p:nvSpPr>
          <p:cNvPr id="5" name="Rektangel 4"/>
          <p:cNvSpPr/>
          <p:nvPr/>
        </p:nvSpPr>
        <p:spPr>
          <a:xfrm>
            <a:off x="1735907" y="3089671"/>
            <a:ext cx="1495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/>
              <a:t>Handlingsrommet</a:t>
            </a:r>
          </a:p>
        </p:txBody>
      </p:sp>
      <p:sp>
        <p:nvSpPr>
          <p:cNvPr id="8" name="Rektangel 7"/>
          <p:cNvSpPr/>
          <p:nvPr/>
        </p:nvSpPr>
        <p:spPr>
          <a:xfrm>
            <a:off x="4844720" y="4497994"/>
            <a:ext cx="10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 smtClean="0"/>
              <a:t>Skattevekst</a:t>
            </a:r>
            <a:endParaRPr lang="nb-NO" sz="1400" dirty="0"/>
          </a:p>
        </p:txBody>
      </p:sp>
      <p:sp>
        <p:nvSpPr>
          <p:cNvPr id="9" name="Rektangel 8"/>
          <p:cNvSpPr/>
          <p:nvPr/>
        </p:nvSpPr>
        <p:spPr>
          <a:xfrm>
            <a:off x="1918039" y="4800092"/>
            <a:ext cx="1131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 smtClean="0"/>
              <a:t>Folketrygden</a:t>
            </a:r>
            <a:endParaRPr lang="nb-NO" sz="1400" dirty="0"/>
          </a:p>
        </p:txBody>
      </p:sp>
      <p:sp>
        <p:nvSpPr>
          <p:cNvPr id="10" name="Rektangel 9"/>
          <p:cNvSpPr/>
          <p:nvPr/>
        </p:nvSpPr>
        <p:spPr>
          <a:xfrm>
            <a:off x="1652531" y="3961303"/>
            <a:ext cx="1758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 smtClean="0"/>
              <a:t>Demografikostnader</a:t>
            </a:r>
            <a:endParaRPr lang="nb-NO" sz="1400" dirty="0"/>
          </a:p>
        </p:txBody>
      </p:sp>
      <p:sp>
        <p:nvSpPr>
          <p:cNvPr id="11" name="Rektangel 10"/>
          <p:cNvSpPr/>
          <p:nvPr/>
        </p:nvSpPr>
        <p:spPr>
          <a:xfrm>
            <a:off x="4555963" y="2983426"/>
            <a:ext cx="1540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Økt oljepengebruk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1735907" y="4325361"/>
            <a:ext cx="1665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 smtClean="0"/>
              <a:t>Kommune og </a:t>
            </a:r>
            <a:r>
              <a:rPr lang="nb-NO" sz="1400" dirty="0" err="1" smtClean="0"/>
              <a:t>helsef</a:t>
            </a:r>
            <a:r>
              <a:rPr lang="nb-NO" sz="1400" dirty="0" smtClean="0"/>
              <a:t>.</a:t>
            </a:r>
            <a:endParaRPr lang="nb-NO" sz="1400" dirty="0"/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609600" y="285523"/>
            <a:ext cx="10972800" cy="1143000"/>
          </a:xfrm>
          <a:prstGeom prst="ellipse">
            <a:avLst/>
          </a:prstGeom>
          <a:solidFill>
            <a:srgbClr val="BCCF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nb-NO" sz="5400" dirty="0" smtClean="0">
                <a:solidFill>
                  <a:schemeClr val="tx1"/>
                </a:solidFill>
              </a:rPr>
              <a:t>Statlige prioriteringer   1</a:t>
            </a:r>
            <a:endParaRPr lang="nb-NO" sz="5400" dirty="0">
              <a:solidFill>
                <a:schemeClr val="tx1"/>
              </a:solidFill>
            </a:endParaRPr>
          </a:p>
        </p:txBody>
      </p:sp>
      <p:sp>
        <p:nvSpPr>
          <p:cNvPr id="16" name="Plassholder for innhold 2"/>
          <p:cNvSpPr>
            <a:spLocks noGrp="1"/>
          </p:cNvSpPr>
          <p:nvPr>
            <p:ph sz="half" idx="1"/>
          </p:nvPr>
        </p:nvSpPr>
        <p:spPr>
          <a:xfrm>
            <a:off x="7827693" y="2044068"/>
            <a:ext cx="4147642" cy="3045052"/>
          </a:xfrm>
        </p:spPr>
        <p:txBody>
          <a:bodyPr>
            <a:noAutofit/>
          </a:bodyPr>
          <a:lstStyle/>
          <a:p>
            <a:r>
              <a:rPr lang="nb-NO" sz="2400" dirty="0" smtClean="0">
                <a:solidFill>
                  <a:schemeClr val="tx1"/>
                </a:solidFill>
              </a:rPr>
              <a:t>Underliggende vekst i skatteinngangen  - økonomisk vekst</a:t>
            </a:r>
          </a:p>
          <a:p>
            <a:pPr lvl="1"/>
            <a:r>
              <a:rPr lang="nb-NO" sz="2400" dirty="0" smtClean="0">
                <a:solidFill>
                  <a:schemeClr val="tx1"/>
                </a:solidFill>
              </a:rPr>
              <a:t>Produktivitetsvekst i privat sektor hjelper lite </a:t>
            </a:r>
          </a:p>
          <a:p>
            <a:r>
              <a:rPr lang="nb-NO" sz="2400" dirty="0" smtClean="0">
                <a:solidFill>
                  <a:schemeClr val="tx1"/>
                </a:solidFill>
              </a:rPr>
              <a:t>Oljepengebruk 2-6 mrd. kroner</a:t>
            </a:r>
          </a:p>
          <a:p>
            <a:r>
              <a:rPr lang="nb-NO" sz="2400" dirty="0" smtClean="0">
                <a:solidFill>
                  <a:schemeClr val="tx1"/>
                </a:solidFill>
              </a:rPr>
              <a:t>Demografiskostnader for kommunesektoren og helseforetak vil øke over dette </a:t>
            </a:r>
            <a:r>
              <a:rPr lang="nb-NO" sz="2400" dirty="0">
                <a:solidFill>
                  <a:schemeClr val="tx1"/>
                </a:solidFill>
              </a:rPr>
              <a:t>n</a:t>
            </a:r>
            <a:r>
              <a:rPr lang="nb-NO" sz="2400" dirty="0" smtClean="0">
                <a:solidFill>
                  <a:schemeClr val="tx1"/>
                </a:solidFill>
              </a:rPr>
              <a:t>ivået</a:t>
            </a:r>
          </a:p>
          <a:p>
            <a:endParaRPr lang="nb-NO" sz="2400" dirty="0">
              <a:solidFill>
                <a:schemeClr val="tx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1313324" y="6643171"/>
            <a:ext cx="56934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Kilde: NB2019 og  egne beregninger/anslag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6838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8000" y="1780032"/>
            <a:ext cx="5070520" cy="3413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800" b="1" dirty="0" smtClean="0">
                <a:solidFill>
                  <a:srgbClr val="FF0000"/>
                </a:solidFill>
              </a:rPr>
              <a:t>Det </a:t>
            </a:r>
            <a:r>
              <a:rPr lang="nb-NO" sz="2800" b="1" dirty="0">
                <a:solidFill>
                  <a:srgbClr val="FF0000"/>
                </a:solidFill>
              </a:rPr>
              <a:t>er mye å bruke penger </a:t>
            </a:r>
            <a:r>
              <a:rPr lang="nb-NO" sz="2800" b="1" dirty="0" smtClean="0">
                <a:solidFill>
                  <a:srgbClr val="FF0000"/>
                </a:solidFill>
              </a:rPr>
              <a:t>på… både på kort og lang sikt </a:t>
            </a:r>
            <a:endParaRPr lang="nb-NO" sz="2800" b="1" dirty="0">
              <a:solidFill>
                <a:srgbClr val="FF0000"/>
              </a:solidFill>
            </a:endParaRPr>
          </a:p>
          <a:p>
            <a:r>
              <a:rPr lang="nb-NO" sz="2800" b="1" dirty="0">
                <a:solidFill>
                  <a:srgbClr val="FF0000"/>
                </a:solidFill>
              </a:rPr>
              <a:t>Skattelette/overføringer</a:t>
            </a:r>
          </a:p>
          <a:p>
            <a:r>
              <a:rPr lang="nb-NO" sz="2800" b="1" dirty="0" smtClean="0">
                <a:solidFill>
                  <a:srgbClr val="FF0000"/>
                </a:solidFill>
              </a:rPr>
              <a:t>NTP</a:t>
            </a:r>
          </a:p>
          <a:p>
            <a:r>
              <a:rPr lang="nb-NO" sz="2800" b="1" dirty="0" smtClean="0">
                <a:solidFill>
                  <a:srgbClr val="FF0000"/>
                </a:solidFill>
              </a:rPr>
              <a:t>Langtidsprogram forsvaret</a:t>
            </a:r>
          </a:p>
          <a:p>
            <a:r>
              <a:rPr lang="nb-NO" sz="2800" b="1" dirty="0" smtClean="0">
                <a:solidFill>
                  <a:srgbClr val="FF0000"/>
                </a:solidFill>
              </a:rPr>
              <a:t>Målsettinger om forskning, bistand, bemanningsnormer…</a:t>
            </a:r>
          </a:p>
          <a:p>
            <a:r>
              <a:rPr lang="nb-NO" sz="2800" b="1" dirty="0" smtClean="0">
                <a:solidFill>
                  <a:srgbClr val="FF0000"/>
                </a:solidFill>
              </a:rPr>
              <a:t>Klima</a:t>
            </a:r>
          </a:p>
          <a:p>
            <a:r>
              <a:rPr lang="nb-NO" sz="2800" b="1" dirty="0" smtClean="0">
                <a:solidFill>
                  <a:srgbClr val="FF0000"/>
                </a:solidFill>
              </a:rPr>
              <a:t>Ny og dyr helseteknologi</a:t>
            </a:r>
          </a:p>
          <a:p>
            <a:r>
              <a:rPr lang="nb-NO" sz="2800" b="1" dirty="0" smtClean="0">
                <a:solidFill>
                  <a:schemeClr val="accent3">
                    <a:lumMod val="75000"/>
                  </a:schemeClr>
                </a:solidFill>
              </a:rPr>
              <a:t>Kommunale velferdstjenester</a:t>
            </a:r>
          </a:p>
          <a:p>
            <a:endParaRPr lang="nb-NO" sz="2800" dirty="0" smtClean="0"/>
          </a:p>
          <a:p>
            <a:endParaRPr lang="nb-NO" sz="2800" dirty="0" smtClean="0"/>
          </a:p>
          <a:p>
            <a:endParaRPr lang="nb-NO" sz="2800" dirty="0"/>
          </a:p>
          <a:p>
            <a:endParaRPr lang="nb-NO" sz="2800" dirty="0" smtClean="0"/>
          </a:p>
          <a:p>
            <a:endParaRPr lang="nb-NO" sz="28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20" y="0"/>
            <a:ext cx="6613479" cy="685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08000" y="492958"/>
            <a:ext cx="10806323" cy="1071283"/>
          </a:xfrm>
          <a:prstGeom prst="ellipse">
            <a:avLst/>
          </a:prstGeom>
          <a:solidFill>
            <a:srgbClr val="BCCF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5400" dirty="0" smtClean="0">
                <a:solidFill>
                  <a:schemeClr val="tx1"/>
                </a:solidFill>
              </a:rPr>
              <a:t>Statlige prioriteringer  2</a:t>
            </a:r>
            <a:endParaRPr lang="nb-NO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508000" y="75414"/>
            <a:ext cx="10972800" cy="13057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nb-NO" sz="3200" dirty="0" smtClean="0">
              <a:solidFill>
                <a:schemeClr val="tx1"/>
              </a:solidFill>
            </a:endParaRPr>
          </a:p>
          <a:p>
            <a:r>
              <a:rPr lang="nb-NO" sz="5400" dirty="0">
                <a:solidFill>
                  <a:schemeClr val="tx1"/>
                </a:solidFill>
              </a:rPr>
              <a:t>Min konklusjon</a:t>
            </a:r>
            <a:br>
              <a:rPr lang="nb-NO" sz="5400" dirty="0">
                <a:solidFill>
                  <a:schemeClr val="tx1"/>
                </a:solidFill>
              </a:rPr>
            </a:br>
            <a:endParaRPr lang="nb-NO" sz="5400" dirty="0"/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"/>
          </p:nvPr>
        </p:nvSpPr>
        <p:spPr>
          <a:xfrm>
            <a:off x="374436" y="1197204"/>
            <a:ext cx="10466389" cy="5660796"/>
          </a:xfrm>
        </p:spPr>
        <p:txBody>
          <a:bodyPr>
            <a:normAutofit fontScale="85000" lnSpcReduction="20000"/>
          </a:bodyPr>
          <a:lstStyle/>
          <a:p>
            <a:endParaRPr lang="nb-NO" sz="2800" dirty="0">
              <a:solidFill>
                <a:schemeClr val="tx1"/>
              </a:solidFill>
            </a:endParaRPr>
          </a:p>
          <a:p>
            <a:r>
              <a:rPr lang="nb-NO" sz="2800" i="1" dirty="0" smtClean="0">
                <a:solidFill>
                  <a:schemeClr val="tx1"/>
                </a:solidFill>
              </a:rPr>
              <a:t>Hovedtrekkene i Perspektivmeldinga er riktige: Det vil bli krevende å håndtere en inntektsvekst som går ned og en vekst i utgiftsbehov som går opp</a:t>
            </a:r>
          </a:p>
          <a:p>
            <a:r>
              <a:rPr lang="nb-NO" sz="2800" i="1" dirty="0" smtClean="0">
                <a:solidFill>
                  <a:schemeClr val="tx1"/>
                </a:solidFill>
              </a:rPr>
              <a:t>Men Norge har et godt utgangspunkt sammenliknet med andre land</a:t>
            </a:r>
          </a:p>
          <a:p>
            <a:r>
              <a:rPr lang="nb-NO" sz="2800" i="1" dirty="0" smtClean="0">
                <a:solidFill>
                  <a:schemeClr val="tx1"/>
                </a:solidFill>
              </a:rPr>
              <a:t>Realistiske «løsninger»</a:t>
            </a:r>
          </a:p>
          <a:p>
            <a:pPr lvl="1"/>
            <a:r>
              <a:rPr lang="nb-NO" sz="2800" i="1" dirty="0" smtClean="0">
                <a:solidFill>
                  <a:schemeClr val="tx1"/>
                </a:solidFill>
              </a:rPr>
              <a:t>Økt produktivitet i offentlig virksomhet</a:t>
            </a:r>
          </a:p>
          <a:p>
            <a:pPr lvl="1"/>
            <a:r>
              <a:rPr lang="nb-NO" sz="2800" i="1" dirty="0" smtClean="0">
                <a:solidFill>
                  <a:schemeClr val="tx1"/>
                </a:solidFill>
              </a:rPr>
              <a:t>Økt arbeidsdeltakelse</a:t>
            </a:r>
          </a:p>
          <a:p>
            <a:pPr lvl="1"/>
            <a:r>
              <a:rPr lang="nb-NO" sz="2800" i="1" dirty="0" smtClean="0">
                <a:solidFill>
                  <a:schemeClr val="tx1"/>
                </a:solidFill>
              </a:rPr>
              <a:t>Økt beskatning</a:t>
            </a:r>
          </a:p>
          <a:p>
            <a:pPr lvl="1"/>
            <a:r>
              <a:rPr lang="nb-NO" sz="2800" i="1" dirty="0" smtClean="0">
                <a:solidFill>
                  <a:schemeClr val="tx1"/>
                </a:solidFill>
              </a:rPr>
              <a:t>Spise opp oljeformuen og overlate regningen til senere generasjoner</a:t>
            </a:r>
          </a:p>
          <a:p>
            <a:pPr lvl="1"/>
            <a:r>
              <a:rPr lang="nb-NO" sz="2800" i="1" dirty="0" smtClean="0">
                <a:solidFill>
                  <a:schemeClr val="tx1"/>
                </a:solidFill>
              </a:rPr>
              <a:t>Redusert omfang av offentlig finansiert velferd</a:t>
            </a:r>
          </a:p>
          <a:p>
            <a:pPr lvl="2"/>
            <a:r>
              <a:rPr lang="nb-NO" sz="2800" i="1" dirty="0" smtClean="0">
                <a:solidFill>
                  <a:schemeClr val="tx1"/>
                </a:solidFill>
              </a:rPr>
              <a:t>Økte egenandeler </a:t>
            </a:r>
          </a:p>
          <a:p>
            <a:pPr lvl="2"/>
            <a:r>
              <a:rPr lang="nb-NO" sz="2800" i="1" dirty="0" smtClean="0">
                <a:solidFill>
                  <a:schemeClr val="tx1"/>
                </a:solidFill>
              </a:rPr>
              <a:t>Færre områder som finansieres</a:t>
            </a:r>
          </a:p>
          <a:p>
            <a:pPr lvl="2"/>
            <a:r>
              <a:rPr lang="nb-NO" sz="2800" i="1" dirty="0" smtClean="0">
                <a:solidFill>
                  <a:schemeClr val="tx1"/>
                </a:solidFill>
              </a:rPr>
              <a:t>Redusert standard </a:t>
            </a:r>
          </a:p>
          <a:p>
            <a:pPr lvl="2"/>
            <a:r>
              <a:rPr lang="nb-NO" sz="2800" i="1" dirty="0" smtClean="0">
                <a:solidFill>
                  <a:schemeClr val="tx1"/>
                </a:solidFill>
              </a:rPr>
              <a:t>Økt frivillighet – omsorg fra familien</a:t>
            </a:r>
          </a:p>
          <a:p>
            <a:pPr marL="914400" lvl="2" indent="0">
              <a:buNone/>
            </a:pPr>
            <a:r>
              <a:rPr lang="nb-NO" sz="2800" dirty="0"/>
              <a:t>	</a:t>
            </a:r>
            <a:r>
              <a:rPr lang="nb-NO" sz="2800" dirty="0" smtClean="0"/>
              <a:t>					Eika (Sjefsøkonom i KS)</a:t>
            </a:r>
            <a:endParaRPr lang="nb-NO" sz="2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nb-NO" sz="2800" dirty="0" smtClean="0">
                <a:solidFill>
                  <a:schemeClr val="tx1"/>
                </a:solidFill>
              </a:rPr>
              <a:t> </a:t>
            </a:r>
            <a:endParaRPr lang="nb-N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166323"/>
            <a:ext cx="10972800" cy="1132114"/>
          </a:xfrm>
        </p:spPr>
        <p:txBody>
          <a:bodyPr>
            <a:normAutofit/>
          </a:bodyPr>
          <a:lstStyle/>
          <a:p>
            <a:r>
              <a:rPr lang="nb-NO" sz="4000" dirty="0" smtClean="0"/>
              <a:t>Endringer i det økonomiske opplegget for 2018</a:t>
            </a:r>
            <a:endParaRPr lang="nb-NO" sz="400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smtClean="0"/>
              <a:t>KNØ 10. oktober 2017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31872E-8BFC-214A-B7E1-4CF644173512}" type="slidenum">
              <a:rPr lang="nb-NO" smtClean="0"/>
              <a:t>7</a:t>
            </a:fld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0"/>
          </p:nvPr>
        </p:nvSpPr>
        <p:spPr>
          <a:xfrm>
            <a:off x="609600" y="1452654"/>
            <a:ext cx="10972800" cy="4606624"/>
          </a:xfrm>
        </p:spPr>
        <p:txBody>
          <a:bodyPr>
            <a:noAutofit/>
          </a:bodyPr>
          <a:lstStyle/>
          <a:p>
            <a:r>
              <a:rPr lang="nb-NO" sz="2400" dirty="0" smtClean="0"/>
              <a:t>Skatteanslaget er oppjustert med 2,4 </a:t>
            </a:r>
            <a:r>
              <a:rPr lang="nb-NO" sz="2400" dirty="0" err="1" smtClean="0"/>
              <a:t>mrd</a:t>
            </a:r>
            <a:r>
              <a:rPr lang="nb-NO" sz="2400" dirty="0" smtClean="0"/>
              <a:t> kroner </a:t>
            </a:r>
          </a:p>
          <a:p>
            <a:pPr lvl="1"/>
            <a:r>
              <a:rPr lang="nb-NO" dirty="0" smtClean="0"/>
              <a:t>2,1 </a:t>
            </a:r>
            <a:r>
              <a:rPr lang="nb-NO" dirty="0" err="1" smtClean="0"/>
              <a:t>mrd</a:t>
            </a:r>
            <a:r>
              <a:rPr lang="nb-NO" dirty="0" smtClean="0"/>
              <a:t> kroner til kommunene</a:t>
            </a:r>
          </a:p>
          <a:p>
            <a:endParaRPr lang="nb-NO" sz="2400" dirty="0"/>
          </a:p>
          <a:p>
            <a:r>
              <a:rPr lang="nb-NO" sz="2400" dirty="0"/>
              <a:t>Økte </a:t>
            </a:r>
            <a:r>
              <a:rPr lang="nb-NO" sz="2400" dirty="0" smtClean="0"/>
              <a:t>inntekter fra havbruksfondet</a:t>
            </a:r>
            <a:endParaRPr lang="nb-NO" sz="2400" dirty="0"/>
          </a:p>
          <a:p>
            <a:endParaRPr lang="nb-NO" sz="2400" dirty="0" smtClean="0"/>
          </a:p>
          <a:p>
            <a:r>
              <a:rPr lang="nb-NO" sz="2400" dirty="0" smtClean="0"/>
              <a:t>Lønns- og prisveksten er oppjustert  fra 2,6 pst til 3,0 pst</a:t>
            </a:r>
          </a:p>
          <a:p>
            <a:pPr lvl="1"/>
            <a:r>
              <a:rPr lang="nb-NO" dirty="0" smtClean="0"/>
              <a:t>Årsak høyere El-priser</a:t>
            </a:r>
          </a:p>
          <a:p>
            <a:pPr lvl="1"/>
            <a:r>
              <a:rPr lang="nb-NO" dirty="0" smtClean="0"/>
              <a:t>Økningen på 0,4 prosentpoeng utgjør 1,9 </a:t>
            </a:r>
            <a:r>
              <a:rPr lang="nb-NO" dirty="0" err="1" smtClean="0"/>
              <a:t>mrd</a:t>
            </a:r>
            <a:endParaRPr lang="nb-NO" dirty="0" smtClean="0"/>
          </a:p>
          <a:p>
            <a:pPr marL="457200" lvl="1" indent="0">
              <a:buNone/>
            </a:pPr>
            <a:r>
              <a:rPr lang="nb-NO" sz="2400" dirty="0" smtClean="0"/>
              <a:t> </a:t>
            </a:r>
            <a:endParaRPr lang="nb-NO" sz="2400" dirty="0"/>
          </a:p>
          <a:p>
            <a:r>
              <a:rPr lang="nb-NO" sz="2400" dirty="0" smtClean="0">
                <a:solidFill>
                  <a:srgbClr val="FF0000"/>
                </a:solidFill>
              </a:rPr>
              <a:t>Inntektene er engangsinntekter, mens kostnadsnivået er «varig»</a:t>
            </a:r>
          </a:p>
          <a:p>
            <a:pPr lvl="1"/>
            <a:r>
              <a:rPr lang="nb-NO" dirty="0" smtClean="0">
                <a:solidFill>
                  <a:srgbClr val="FF0000"/>
                </a:solidFill>
              </a:rPr>
              <a:t>Realverdien av frie inntekter i 2019 er ca. 1,9 mrd. lavere enn nedre grense fra </a:t>
            </a:r>
            <a:r>
              <a:rPr lang="nb-NO" dirty="0" err="1" smtClean="0">
                <a:solidFill>
                  <a:srgbClr val="FF0000"/>
                </a:solidFill>
              </a:rPr>
              <a:t>kommunepropp’en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endParaRPr lang="nb-NO" sz="24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8605">
            <a:off x="9399416" y="1916051"/>
            <a:ext cx="1794480" cy="24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427834"/>
            <a:ext cx="10972800" cy="59387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nb-NO" sz="3600" dirty="0" smtClean="0">
                <a:solidFill>
                  <a:schemeClr val="tx1"/>
                </a:solidFill>
              </a:rPr>
              <a:t>Statsbudsjettet 2019 </a:t>
            </a:r>
            <a:r>
              <a:rPr lang="nb-NO" sz="3600" dirty="0">
                <a:solidFill>
                  <a:schemeClr val="tx1"/>
                </a:solidFill>
              </a:rPr>
              <a:t>– hva skal det være plass til innenfor </a:t>
            </a:r>
            <a:r>
              <a:rPr lang="nb-NO" sz="3600" dirty="0" smtClean="0">
                <a:solidFill>
                  <a:schemeClr val="tx1"/>
                </a:solidFill>
              </a:rPr>
              <a:t>økningen </a:t>
            </a:r>
            <a:r>
              <a:rPr lang="nb-NO" sz="3600" dirty="0">
                <a:solidFill>
                  <a:schemeClr val="tx1"/>
                </a:solidFill>
              </a:rPr>
              <a:t>i de frie inntektene?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59315" y="1750780"/>
          <a:ext cx="10060893" cy="40748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34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605">
                  <a:extLst>
                    <a:ext uri="{9D8B030D-6E8A-4147-A177-3AD203B41FA5}">
                      <a16:colId xmlns:a16="http://schemas.microsoft.com/office/drawing/2014/main" val="1135633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b-NO" sz="2000" u="none" strike="noStrike" dirty="0" err="1">
                          <a:effectLst/>
                          <a:latin typeface="+mn-lt"/>
                        </a:rPr>
                        <a:t>Mrd</a:t>
                      </a:r>
                      <a:r>
                        <a:rPr lang="nb-NO" sz="2000" u="none" strike="noStrike" dirty="0">
                          <a:effectLst/>
                          <a:latin typeface="+mn-lt"/>
                        </a:rPr>
                        <a:t> kr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Samlet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Kommunene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97446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u="none" strike="noStrike" dirty="0">
                          <a:effectLst/>
                          <a:latin typeface="+mn-lt"/>
                        </a:rPr>
                        <a:t>Frie inntekter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u="none" strike="noStrike" baseline="0" dirty="0" smtClean="0">
                          <a:effectLst/>
                          <a:latin typeface="+mn-lt"/>
                        </a:rPr>
                        <a:t>2,6     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Demografi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1,6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940">
                <a:tc>
                  <a:txBody>
                    <a:bodyPr/>
                    <a:lstStyle/>
                    <a:p>
                      <a:pPr algn="l" fontAlgn="ctr"/>
                      <a:endParaRPr lang="nb-NO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3178223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Pensjonskostnader utover lønnsvekst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0,65 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325107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Satsinger</a:t>
                      </a:r>
                      <a:r>
                        <a:rPr lang="nb-NO" sz="20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innenfor veksten i de frie inntektene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nb-NO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95207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581611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Øvrig handlingsrom, dekning</a:t>
                      </a:r>
                      <a:r>
                        <a:rPr lang="nb-NO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av underfinansierte normer etc.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0,45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nb-NO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560880195"/>
                  </a:ext>
                </a:extLst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859315" y="5926974"/>
            <a:ext cx="630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Auka eigenandel </a:t>
            </a:r>
            <a:r>
              <a:rPr lang="nn-NO" dirty="0" err="1" smtClean="0"/>
              <a:t>ressurskr</a:t>
            </a:r>
            <a:r>
              <a:rPr lang="nn-NO" dirty="0" smtClean="0"/>
              <a:t> brukarar </a:t>
            </a:r>
            <a:r>
              <a:rPr lang="nn-NO" dirty="0" err="1" smtClean="0"/>
              <a:t>ca</a:t>
            </a:r>
            <a:r>
              <a:rPr lang="nn-NO" dirty="0" smtClean="0"/>
              <a:t> 0,3 </a:t>
            </a:r>
            <a:r>
              <a:rPr lang="nn-NO" dirty="0" err="1" smtClean="0"/>
              <a:t>mrd</a:t>
            </a:r>
            <a:endParaRPr lang="nn-NO" dirty="0" smtClean="0"/>
          </a:p>
          <a:p>
            <a:r>
              <a:rPr lang="nn-NO" dirty="0" smtClean="0"/>
              <a:t>Underfinansiering barnehagenorm  </a:t>
            </a:r>
            <a:r>
              <a:rPr lang="nn-NO" dirty="0" err="1" smtClean="0"/>
              <a:t>ca</a:t>
            </a:r>
            <a:r>
              <a:rPr lang="nn-NO" dirty="0" smtClean="0"/>
              <a:t> 1,0 </a:t>
            </a:r>
            <a:r>
              <a:rPr lang="nn-NO" dirty="0" err="1" smtClean="0"/>
              <a:t>mrd</a:t>
            </a:r>
            <a:r>
              <a:rPr lang="nn-NO" dirty="0" smtClean="0"/>
              <a:t> (med full verknad)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405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1459" y="160995"/>
            <a:ext cx="11501933" cy="10440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sz="4000" dirty="0" smtClean="0">
                <a:solidFill>
                  <a:schemeClr val="tx1"/>
                </a:solidFill>
              </a:rPr>
              <a:t>Renteøkningene spiser av kommunalt handlingsrom</a:t>
            </a:r>
            <a:endParaRPr lang="nb-NO" sz="4000" dirty="0">
              <a:solidFill>
                <a:schemeClr val="tx1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737601" y="6173789"/>
            <a:ext cx="1634236" cy="34952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1872E-8BFC-214A-B7E1-4CF6441735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ssholder for innhold 8"/>
          <p:cNvSpPr>
            <a:spLocks noGrp="1"/>
          </p:cNvSpPr>
          <p:nvPr>
            <p:ph sz="half" idx="13"/>
          </p:nvPr>
        </p:nvSpPr>
        <p:spPr>
          <a:xfrm>
            <a:off x="390744" y="3169987"/>
            <a:ext cx="4587960" cy="35804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Mange forenklende forutsetninger! </a:t>
            </a:r>
          </a:p>
          <a:p>
            <a:r>
              <a:rPr lang="nb-NO" dirty="0" smtClean="0"/>
              <a:t>Endring i styringsrente slår umiddelbart ut i markedsrenter</a:t>
            </a:r>
          </a:p>
          <a:p>
            <a:r>
              <a:rPr lang="nb-NO" dirty="0" smtClean="0"/>
              <a:t>Ingen rentebindinger</a:t>
            </a:r>
          </a:p>
          <a:p>
            <a:r>
              <a:rPr lang="nb-NO" dirty="0" smtClean="0"/>
              <a:t>Kostnadsøkninger </a:t>
            </a:r>
            <a:r>
              <a:rPr lang="nb-NO" dirty="0"/>
              <a:t>knyttet til VAR-investeringer – veltes umiddelbart over i økte gebyrer</a:t>
            </a:r>
          </a:p>
          <a:p>
            <a:endParaRPr lang="nb-NO" dirty="0" smtClean="0"/>
          </a:p>
          <a:p>
            <a:r>
              <a:rPr lang="nb-NO" dirty="0" smtClean="0"/>
              <a:t>Ingen vurdering av påvirkning av pensjonspremier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4"/>
            <p:extLst/>
          </p:nvPr>
        </p:nvGraphicFramePr>
        <p:xfrm>
          <a:off x="626970" y="1278833"/>
          <a:ext cx="374996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57">
                  <a:extLst>
                    <a:ext uri="{9D8B030D-6E8A-4147-A177-3AD203B41FA5}">
                      <a16:colId xmlns:a16="http://schemas.microsoft.com/office/drawing/2014/main" val="3777447662"/>
                    </a:ext>
                  </a:extLst>
                </a:gridCol>
                <a:gridCol w="788860">
                  <a:extLst>
                    <a:ext uri="{9D8B030D-6E8A-4147-A177-3AD203B41FA5}">
                      <a16:colId xmlns:a16="http://schemas.microsoft.com/office/drawing/2014/main" val="4294241331"/>
                    </a:ext>
                  </a:extLst>
                </a:gridCol>
                <a:gridCol w="698438">
                  <a:extLst>
                    <a:ext uri="{9D8B030D-6E8A-4147-A177-3AD203B41FA5}">
                      <a16:colId xmlns:a16="http://schemas.microsoft.com/office/drawing/2014/main" val="682706106"/>
                    </a:ext>
                  </a:extLst>
                </a:gridCol>
                <a:gridCol w="691007">
                  <a:extLst>
                    <a:ext uri="{9D8B030D-6E8A-4147-A177-3AD203B41FA5}">
                      <a16:colId xmlns:a16="http://schemas.microsoft.com/office/drawing/2014/main" val="2703148582"/>
                    </a:ext>
                  </a:extLst>
                </a:gridCol>
              </a:tblGrid>
              <a:tr h="35499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 smtClean="0"/>
                        <a:t>Styringsrente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2017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2018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2019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618439"/>
                  </a:ext>
                </a:extLst>
              </a:tr>
              <a:tr h="354993">
                <a:tc>
                  <a:txBody>
                    <a:bodyPr/>
                    <a:lstStyle/>
                    <a:p>
                      <a:r>
                        <a:rPr lang="nb-NO" dirty="0" smtClean="0"/>
                        <a:t>Nivå, års-snitt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0,5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0,6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1,0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095340"/>
                  </a:ext>
                </a:extLst>
              </a:tr>
              <a:tr h="875324">
                <a:tc>
                  <a:txBody>
                    <a:bodyPr/>
                    <a:lstStyle/>
                    <a:p>
                      <a:r>
                        <a:rPr lang="nb-NO" dirty="0" smtClean="0"/>
                        <a:t>Endring fra året før i </a:t>
                      </a:r>
                      <a:r>
                        <a:rPr lang="nb-NO" dirty="0" err="1" smtClean="0"/>
                        <a:t>pst.poeng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0,1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0,4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235026"/>
                  </a:ext>
                </a:extLst>
              </a:tr>
            </a:tbl>
          </a:graphicData>
        </a:graphic>
      </p:graphicFrame>
      <p:sp>
        <p:nvSpPr>
          <p:cNvPr id="12" name="TekstSylinder 14"/>
          <p:cNvSpPr txBox="1"/>
          <p:nvPr/>
        </p:nvSpPr>
        <p:spPr>
          <a:xfrm>
            <a:off x="7350640" y="4644424"/>
            <a:ext cx="77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175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Sylinder 1"/>
          <p:cNvSpPr txBox="1"/>
          <p:nvPr/>
        </p:nvSpPr>
        <p:spPr>
          <a:xfrm>
            <a:off x="6937221" y="5169017"/>
            <a:ext cx="866710" cy="5853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nb-NO" sz="1800" b="1" dirty="0">
                <a:solidFill>
                  <a:schemeClr val="bg1"/>
                </a:solidFill>
              </a:rPr>
              <a:t>1</a:t>
            </a:r>
            <a:r>
              <a:rPr lang="nb-NO" sz="1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75</a:t>
            </a:r>
            <a:endParaRPr lang="nb-NO" sz="1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9517128" y="4037812"/>
            <a:ext cx="59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750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7194727" y="5071895"/>
            <a:ext cx="59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70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779" y="1045925"/>
            <a:ext cx="7230999" cy="5140754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0113914" y="4023886"/>
            <a:ext cx="665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</a:rPr>
              <a:t>680</a:t>
            </a:r>
            <a:endParaRPr lang="nb-NO" sz="2400" dirty="0">
              <a:solidFill>
                <a:schemeClr val="bg1"/>
              </a:solidFill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7194727" y="4960201"/>
            <a:ext cx="665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</a:rPr>
              <a:t>170</a:t>
            </a:r>
            <a:endParaRPr lang="nb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1094</Words>
  <Application>Microsoft Office PowerPoint</Application>
  <PresentationFormat>Widescreen</PresentationFormat>
  <Paragraphs>273</Paragraphs>
  <Slides>34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Office-tema</vt:lpstr>
      <vt:lpstr>Volda kommune  Budsjett og økonomiplan 2019 - 2022</vt:lpstr>
      <vt:lpstr>PowerPoint-presentasjon</vt:lpstr>
      <vt:lpstr>PowerPoint-presentasjon</vt:lpstr>
      <vt:lpstr>Statlige prioriteringer   1</vt:lpstr>
      <vt:lpstr>PowerPoint-presentasjon</vt:lpstr>
      <vt:lpstr> Min konklusjon </vt:lpstr>
      <vt:lpstr>Endringer i det økonomiske opplegget for 2018</vt:lpstr>
      <vt:lpstr>Statsbudsjettet 2019 – hva skal det være plass til innenfor økningen i de frie inntektene?</vt:lpstr>
      <vt:lpstr>Renteøkningene spiser av kommunalt handlingsrom</vt:lpstr>
      <vt:lpstr>Utfordrande balansekunst </vt:lpstr>
      <vt:lpstr>Føresetnader og opplegg for 2019 - 2022</vt:lpstr>
      <vt:lpstr>PowerPoint-presentasjon</vt:lpstr>
      <vt:lpstr>Volda kommune – netto rammer pr sektor</vt:lpstr>
      <vt:lpstr>Budsjettgrunnlaget</vt:lpstr>
      <vt:lpstr>Frie inntekter (side 79)</vt:lpstr>
      <vt:lpstr>Utgiftsutjamning, side 81</vt:lpstr>
      <vt:lpstr>PowerPoint-presentasjon</vt:lpstr>
      <vt:lpstr>Eigedomsskatt 2019 - 2022</vt:lpstr>
      <vt:lpstr>Driftstiltak  Budsjett 2019 / Økonomiplan 2019 – 2022, side 8</vt:lpstr>
      <vt:lpstr>PowerPoint-presentasjon</vt:lpstr>
      <vt:lpstr>PowerPoint-presentasjon</vt:lpstr>
      <vt:lpstr>PowerPoint-presentasjon</vt:lpstr>
      <vt:lpstr>PowerPoint-presentasjon</vt:lpstr>
      <vt:lpstr>Tiltak investeringar, side 68</vt:lpstr>
      <vt:lpstr>PowerPoint-presentasjon</vt:lpstr>
      <vt:lpstr>Rangering økonomi Møre og Romsdal</vt:lpstr>
      <vt:lpstr>PowerPoint-presentasjon</vt:lpstr>
      <vt:lpstr>Lånegjeld (side 73)</vt:lpstr>
      <vt:lpstr>PowerPoint-presentasjon</vt:lpstr>
      <vt:lpstr>PowerPoint-presentasjon</vt:lpstr>
      <vt:lpstr>ROS- analyse</vt:lpstr>
      <vt:lpstr>Effektivisering/driftsreduksjon, side 64</vt:lpstr>
      <vt:lpstr>Finansutgifter og renterisiko, side 74</vt:lpstr>
      <vt:lpstr>PowerPoint-presentasjon</vt:lpstr>
    </vt:vector>
  </TitlesOfParts>
  <Company>SSIKT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Volda kommune  Tid for endring – leiaren si rolle for å lykkast</dc:title>
  <dc:creator>Rune Sjurgard</dc:creator>
  <cp:lastModifiedBy>Sonja Håvik</cp:lastModifiedBy>
  <cp:revision>64</cp:revision>
  <cp:lastPrinted>2018-09-26T10:49:07Z</cp:lastPrinted>
  <dcterms:created xsi:type="dcterms:W3CDTF">2018-09-09T15:02:42Z</dcterms:created>
  <dcterms:modified xsi:type="dcterms:W3CDTF">2018-11-08T15:11:11Z</dcterms:modified>
</cp:coreProperties>
</file>