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7" d="100"/>
          <a:sy n="77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28C95-2220-499F-86A0-75C83A2F95F4}" type="datetimeFigureOut">
              <a:rPr lang="nn-NO" smtClean="0"/>
              <a:t>19.11.2018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1A58C-CE5E-462B-BCFD-51CA72118D2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56584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Akuttmedisinforskrifta:</a:t>
            </a:r>
            <a:endParaRPr lang="nn-NO" dirty="0" smtClean="0"/>
          </a:p>
          <a:p>
            <a:r>
              <a:rPr lang="nn-NO" dirty="0" smtClean="0"/>
              <a:t>kompetansekrav (</a:t>
            </a:r>
            <a:r>
              <a:rPr lang="nn-NO" dirty="0" err="1" smtClean="0"/>
              <a:t>bakvakt</a:t>
            </a:r>
            <a:r>
              <a:rPr lang="nn-NO" dirty="0" smtClean="0"/>
              <a:t>)</a:t>
            </a:r>
          </a:p>
          <a:p>
            <a:r>
              <a:rPr lang="nn-NO" dirty="0" smtClean="0"/>
              <a:t> utrykkingskrav (forsvarleg transportordning)</a:t>
            </a:r>
          </a:p>
          <a:p>
            <a:r>
              <a:rPr lang="nn-NO" dirty="0" smtClean="0"/>
              <a:t> opplæring og trening-samhandling</a:t>
            </a:r>
          </a:p>
          <a:p>
            <a:r>
              <a:rPr lang="nn-NO" dirty="0" smtClean="0"/>
              <a:t> kvalitetsarbeid (internkontroll)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059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Det kom ny akuttmedisinforskrift i 2015. Kommunen stettar ikkje krava i forskrifta. Det blei derfor gjennomført eit interkommunalt utgreiingsprosjekt i regi av Sjustjerna helse og omsorg i 2016-2017. Utgreiinga var finansiert av prosjektskjønsmidlar frå Fylkesmannen.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115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9308-EACD-412E-BA94-980E6AB44FAB}" type="datetimeFigureOut">
              <a:rPr lang="nn-NO" smtClean="0"/>
              <a:t>19.11.2018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E624-1E56-4535-BD51-51C42B22B79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2548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9308-EACD-412E-BA94-980E6AB44FAB}" type="datetimeFigureOut">
              <a:rPr lang="nn-NO" smtClean="0"/>
              <a:t>19.11.2018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E624-1E56-4535-BD51-51C42B22B79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0081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9308-EACD-412E-BA94-980E6AB44FAB}" type="datetimeFigureOut">
              <a:rPr lang="nn-NO" smtClean="0"/>
              <a:t>19.11.2018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E624-1E56-4535-BD51-51C42B22B79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98577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lysbilde_3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pic" idx="2"/>
          </p:nvPr>
        </p:nvSpPr>
        <p:spPr>
          <a:xfrm>
            <a:off x="360381" y="1097283"/>
            <a:ext cx="11465031" cy="5361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53"/>
              </a:spcBef>
              <a:buClr>
                <a:schemeClr val="dk1"/>
              </a:buClr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ctrTitle"/>
          </p:nvPr>
        </p:nvSpPr>
        <p:spPr>
          <a:xfrm>
            <a:off x="841980" y="1589169"/>
            <a:ext cx="5261589" cy="1462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37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ubTitle" idx="1"/>
          </p:nvPr>
        </p:nvSpPr>
        <p:spPr>
          <a:xfrm>
            <a:off x="841980" y="3252426"/>
            <a:ext cx="5261589" cy="17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27"/>
              </a:spcBef>
              <a:buClr>
                <a:schemeClr val="lt1"/>
              </a:buClr>
              <a:buFont typeface="Arial"/>
              <a:buNone/>
              <a:defRPr sz="21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ctr" rtl="0">
              <a:spcBef>
                <a:spcPts val="373"/>
              </a:spcBef>
              <a:buClr>
                <a:srgbClr val="8B8B8B"/>
              </a:buClr>
              <a:buFont typeface="Arial"/>
              <a:buNone/>
              <a:defRPr sz="1867" b="0" i="0" u="none" strike="noStrike" cap="non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ctr" rtl="0">
              <a:spcBef>
                <a:spcPts val="320"/>
              </a:spcBef>
              <a:buClr>
                <a:srgbClr val="8B8B8B"/>
              </a:buClr>
              <a:buFont typeface="Arial"/>
              <a:buNone/>
              <a:defRPr sz="1600" b="0" i="0" u="none" strike="noStrike" cap="non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ctr" rtl="0">
              <a:spcBef>
                <a:spcPts val="267"/>
              </a:spcBef>
              <a:buClr>
                <a:srgbClr val="8B8B8B"/>
              </a:buClr>
              <a:buFont typeface="Arial"/>
              <a:buNone/>
              <a:defRPr sz="1333" b="0" i="0" u="none" strike="noStrike" cap="non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ctr" rtl="0">
              <a:spcBef>
                <a:spcPts val="240"/>
              </a:spcBef>
              <a:buClr>
                <a:srgbClr val="8B8B8B"/>
              </a:buClr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ctr" rtl="0">
              <a:spcBef>
                <a:spcPts val="533"/>
              </a:spcBef>
              <a:buClr>
                <a:srgbClr val="8B8B8B"/>
              </a:buClr>
              <a:buFont typeface="Arial"/>
              <a:buNone/>
              <a:defRPr sz="2667" b="0" i="0" u="none" strike="noStrike" cap="non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ctr" rtl="0">
              <a:spcBef>
                <a:spcPts val="533"/>
              </a:spcBef>
              <a:buClr>
                <a:srgbClr val="8B8B8B"/>
              </a:buClr>
              <a:buFont typeface="Arial"/>
              <a:buNone/>
              <a:defRPr sz="2667" b="0" i="0" u="none" strike="noStrike" cap="non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ctr" rtl="0">
              <a:spcBef>
                <a:spcPts val="533"/>
              </a:spcBef>
              <a:buClr>
                <a:srgbClr val="8B8B8B"/>
              </a:buClr>
              <a:buFont typeface="Arial"/>
              <a:buNone/>
              <a:defRPr sz="2667" b="0" i="0" u="none" strike="noStrike" cap="non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ctr" rtl="0">
              <a:spcBef>
                <a:spcPts val="533"/>
              </a:spcBef>
              <a:buClr>
                <a:srgbClr val="8B8B8B"/>
              </a:buClr>
              <a:buFont typeface="Arial"/>
              <a:buNone/>
              <a:defRPr sz="2667" b="0" i="0" u="none" strike="noStrike" cap="non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360381" y="6496337"/>
            <a:ext cx="1049593" cy="2743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1567471" y="6496337"/>
            <a:ext cx="9084869" cy="2743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10822618" y="6496337"/>
            <a:ext cx="1002793" cy="274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x-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pPr>
                <a:buSzPct val="25000"/>
              </a:pPr>
              <a:t>‹#›</a:t>
            </a:fld>
            <a:endParaRPr lang="x-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292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9308-EACD-412E-BA94-980E6AB44FAB}" type="datetimeFigureOut">
              <a:rPr lang="nn-NO" smtClean="0"/>
              <a:t>19.11.2018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E624-1E56-4535-BD51-51C42B22B79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6484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9308-EACD-412E-BA94-980E6AB44FAB}" type="datetimeFigureOut">
              <a:rPr lang="nn-NO" smtClean="0"/>
              <a:t>19.11.2018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E624-1E56-4535-BD51-51C42B22B79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7656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9308-EACD-412E-BA94-980E6AB44FAB}" type="datetimeFigureOut">
              <a:rPr lang="nn-NO" smtClean="0"/>
              <a:t>19.11.2018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E624-1E56-4535-BD51-51C42B22B79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1059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9308-EACD-412E-BA94-980E6AB44FAB}" type="datetimeFigureOut">
              <a:rPr lang="nn-NO" smtClean="0"/>
              <a:t>19.11.2018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E624-1E56-4535-BD51-51C42B22B79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0980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9308-EACD-412E-BA94-980E6AB44FAB}" type="datetimeFigureOut">
              <a:rPr lang="nn-NO" smtClean="0"/>
              <a:t>19.11.2018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E624-1E56-4535-BD51-51C42B22B79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6356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9308-EACD-412E-BA94-980E6AB44FAB}" type="datetimeFigureOut">
              <a:rPr lang="nn-NO" smtClean="0"/>
              <a:t>19.11.2018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E624-1E56-4535-BD51-51C42B22B79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0827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9308-EACD-412E-BA94-980E6AB44FAB}" type="datetimeFigureOut">
              <a:rPr lang="nn-NO" smtClean="0"/>
              <a:t>19.11.2018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E624-1E56-4535-BD51-51C42B22B79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67890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9308-EACD-412E-BA94-980E6AB44FAB}" type="datetimeFigureOut">
              <a:rPr lang="nn-NO" smtClean="0"/>
              <a:t>19.11.2018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E624-1E56-4535-BD51-51C42B22B79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6610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A9308-EACD-412E-BA94-980E6AB44FAB}" type="datetimeFigureOut">
              <a:rPr lang="nn-NO" smtClean="0"/>
              <a:t>19.11.2018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3E624-1E56-4535-BD51-51C42B22B79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516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Ambulansestasjon og legevakt-status og vegen </a:t>
            </a:r>
            <a:r>
              <a:rPr lang="nb-NO" dirty="0" err="1" smtClean="0"/>
              <a:t>vidare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Inger Lise Kaldhol</a:t>
            </a:r>
          </a:p>
          <a:p>
            <a:r>
              <a:rPr lang="nb-NO" dirty="0" smtClean="0"/>
              <a:t>kommuneoverlege</a:t>
            </a:r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3" y="296863"/>
            <a:ext cx="32861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5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209675"/>
            <a:ext cx="10515600" cy="481013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Kva bør </a:t>
            </a:r>
            <a:r>
              <a:rPr lang="nb-NO" dirty="0" err="1" smtClean="0"/>
              <a:t>kommunane</a:t>
            </a:r>
            <a:r>
              <a:rPr lang="nb-NO" dirty="0" smtClean="0"/>
              <a:t> </a:t>
            </a:r>
            <a:r>
              <a:rPr lang="nb-NO" dirty="0" err="1" smtClean="0"/>
              <a:t>gjere</a:t>
            </a:r>
            <a:r>
              <a:rPr lang="nb-NO" dirty="0" smtClean="0"/>
              <a:t> for å sikre </a:t>
            </a:r>
            <a:r>
              <a:rPr lang="nb-NO" dirty="0" err="1" smtClean="0"/>
              <a:t>innbyggjarane</a:t>
            </a:r>
            <a:r>
              <a:rPr lang="nb-NO" dirty="0" smtClean="0"/>
              <a:t> ei god legevakt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397511"/>
            <a:ext cx="10515600" cy="3779451"/>
          </a:xfrm>
        </p:spPr>
        <p:txBody>
          <a:bodyPr/>
          <a:lstStyle/>
          <a:p>
            <a:r>
              <a:rPr lang="nn-NO" dirty="0" smtClean="0"/>
              <a:t>Ørsta </a:t>
            </a:r>
            <a:r>
              <a:rPr lang="nn-NO" dirty="0"/>
              <a:t>og Volda kommune </a:t>
            </a:r>
            <a:r>
              <a:rPr lang="nn-NO" dirty="0" smtClean="0"/>
              <a:t>bør ha felles legevakt</a:t>
            </a:r>
            <a:endParaRPr lang="nn-NO" dirty="0"/>
          </a:p>
          <a:p>
            <a:r>
              <a:rPr lang="nn-NO" dirty="0" smtClean="0"/>
              <a:t>Legevakta bør vere </a:t>
            </a:r>
            <a:r>
              <a:rPr lang="nn-NO" dirty="0" err="1" smtClean="0"/>
              <a:t>samlokalisert</a:t>
            </a:r>
            <a:r>
              <a:rPr lang="nn-NO" dirty="0" smtClean="0"/>
              <a:t> med </a:t>
            </a:r>
            <a:r>
              <a:rPr lang="nn-NO" dirty="0"/>
              <a:t>ambulansestasjonen i Volda/Ørsta</a:t>
            </a:r>
          </a:p>
          <a:p>
            <a:r>
              <a:rPr lang="nb-NO" dirty="0" smtClean="0"/>
              <a:t>Legevaktsentral</a:t>
            </a:r>
          </a:p>
          <a:p>
            <a:endParaRPr lang="nb-NO" dirty="0"/>
          </a:p>
          <a:p>
            <a:r>
              <a:rPr lang="nb-NO" dirty="0" smtClean="0"/>
              <a:t>Responssenter for velferdsteknologi</a:t>
            </a:r>
            <a:endParaRPr lang="nn-NO" dirty="0" smtClean="0"/>
          </a:p>
          <a:p>
            <a:endParaRPr lang="nn-NO" dirty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7725-6FEC-314C-A165-A42E54A6D221}" type="slidenum">
              <a:rPr lang="nb-NO" smtClean="0"/>
              <a:t>10</a:t>
            </a:fld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3" y="296863"/>
            <a:ext cx="32861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5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3" y="296863"/>
            <a:ext cx="3286125" cy="733425"/>
          </a:xfrm>
          <a:prstGeom prst="rect">
            <a:avLst/>
          </a:prstGeom>
        </p:spPr>
      </p:pic>
      <p:pic>
        <p:nvPicPr>
          <p:cNvPr id="3" name="Plassholder for bilde 5"/>
          <p:cNvPicPr>
            <a:picLocks noChangeAspect="1"/>
          </p:cNvPicPr>
          <p:nvPr/>
        </p:nvPicPr>
        <p:blipFill>
          <a:blip r:embed="rId3"/>
          <a:srcRect l="22727" r="22727"/>
          <a:stretch>
            <a:fillRect/>
          </a:stretch>
        </p:blipFill>
        <p:spPr>
          <a:xfrm>
            <a:off x="6095999" y="1030288"/>
            <a:ext cx="5616464" cy="52539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Sylinder 5"/>
          <p:cNvSpPr txBox="1"/>
          <p:nvPr/>
        </p:nvSpPr>
        <p:spPr>
          <a:xfrm>
            <a:off x="847493" y="1030288"/>
            <a:ext cx="5248506" cy="529375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3200" b="1" dirty="0" smtClean="0"/>
              <a:t>Legevakta er i dag  </a:t>
            </a:r>
            <a:r>
              <a:rPr lang="nb-NO" sz="3200" b="1" dirty="0" err="1" smtClean="0"/>
              <a:t>bakoverlent</a:t>
            </a:r>
            <a:endParaRPr lang="nb-NO" sz="3200" b="1" dirty="0" smtClean="0"/>
          </a:p>
          <a:p>
            <a:pPr marL="457200" indent="-457200">
              <a:buFontTx/>
              <a:buChar char="-"/>
            </a:pPr>
            <a:r>
              <a:rPr lang="nb-NO" sz="3200" b="1" dirty="0" err="1" smtClean="0"/>
              <a:t>uvikling</a:t>
            </a:r>
            <a:r>
              <a:rPr lang="nb-NO" sz="3200" b="1" dirty="0" smtClean="0"/>
              <a:t> er </a:t>
            </a:r>
            <a:r>
              <a:rPr lang="nb-NO" sz="3200" b="1" dirty="0" err="1" smtClean="0"/>
              <a:t>naudsynt</a:t>
            </a:r>
            <a:endParaRPr lang="nb-NO" sz="3200" b="1" dirty="0" smtClean="0"/>
          </a:p>
          <a:p>
            <a:endParaRPr lang="nb-NO" sz="3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400" dirty="0" smtClean="0"/>
              <a:t>Prinsippvedtak om samarbeid med Volda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400" dirty="0" smtClean="0"/>
              <a:t>Prosjektstilling til planlegging av </a:t>
            </a:r>
            <a:r>
              <a:rPr lang="nn-NO" sz="2400" dirty="0" err="1" smtClean="0"/>
              <a:t>oppstart</a:t>
            </a:r>
            <a:endParaRPr lang="nn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400" dirty="0" smtClean="0"/>
              <a:t>Lokalisering ved ambulansestasjonen i Hovden/Furene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400" dirty="0" smtClean="0"/>
              <a:t>Legevaktssentral?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400" dirty="0" smtClean="0"/>
              <a:t>Responssenter for velferdsteknologi?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239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SzPct val="25000"/>
              <a:defRPr/>
            </a:pPr>
            <a:fld id="{00000000-1234-1234-1234-123412341234}" type="slidenum">
              <a:rPr lang="x-none" kern="0">
                <a:solidFill>
                  <a:srgbClr val="0D70BE"/>
                </a:solidFill>
                <a:latin typeface="Arial"/>
                <a:ea typeface="Arial"/>
                <a:cs typeface="Arial"/>
                <a:sym typeface="Arial"/>
              </a:rPr>
              <a:pPr defTabSz="1219170">
                <a:buSzPct val="25000"/>
                <a:defRPr/>
              </a:pPr>
              <a:t>3</a:t>
            </a:fld>
            <a:endParaRPr lang="x-none" kern="0">
              <a:solidFill>
                <a:srgbClr val="0D70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1" y="260648"/>
            <a:ext cx="5336708" cy="6060976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623392" y="1988841"/>
            <a:ext cx="2496277" cy="2349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nn-NO" sz="1867" kern="0" dirty="0">
                <a:solidFill>
                  <a:srgbClr val="00B050"/>
                </a:solidFill>
                <a:latin typeface="Arial"/>
                <a:cs typeface="Arial"/>
                <a:sym typeface="Arial"/>
              </a:rPr>
              <a:t>GRØN  70 %</a:t>
            </a:r>
          </a:p>
          <a:p>
            <a:pPr defTabSz="1219170">
              <a:defRPr/>
            </a:pPr>
            <a:r>
              <a:rPr lang="nn-NO" sz="1867" kern="0" dirty="0">
                <a:solidFill>
                  <a:srgbClr val="FFC000"/>
                </a:solidFill>
                <a:latin typeface="Arial"/>
                <a:cs typeface="Arial"/>
                <a:sym typeface="Arial"/>
              </a:rPr>
              <a:t>GUL 27 %</a:t>
            </a:r>
          </a:p>
          <a:p>
            <a:pPr defTabSz="1219170">
              <a:defRPr/>
            </a:pPr>
            <a:r>
              <a:rPr lang="nn-NO" sz="1867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RAUD 3 %</a:t>
            </a:r>
          </a:p>
          <a:p>
            <a:pPr defTabSz="1219170">
              <a:defRPr/>
            </a:pPr>
            <a:endParaRPr lang="nb-NO" sz="2400" dirty="0">
              <a:solidFill>
                <a:srgbClr val="FF0000"/>
              </a:solidFill>
            </a:endParaRPr>
          </a:p>
          <a:p>
            <a:pPr defTabSz="1219170">
              <a:defRPr/>
            </a:pPr>
            <a:endParaRPr lang="nb-NO" sz="1867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 defTabSz="1219170">
              <a:defRPr/>
            </a:pPr>
            <a:r>
              <a:rPr lang="nb-NO" sz="2400" dirty="0"/>
              <a:t>Generell helseberedskap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3" y="296863"/>
            <a:ext cx="32861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7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3" y="296863"/>
            <a:ext cx="3286125" cy="733425"/>
          </a:xfrm>
          <a:prstGeom prst="rect">
            <a:avLst/>
          </a:prstGeom>
        </p:spPr>
      </p:pic>
      <p:pic>
        <p:nvPicPr>
          <p:cNvPr id="3" name="Plassholder for innho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521" y="1317960"/>
            <a:ext cx="5254527" cy="400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9" y="2264230"/>
            <a:ext cx="4883156" cy="2772172"/>
          </a:xfrm>
        </p:spPr>
      </p:pic>
      <p:sp>
        <p:nvSpPr>
          <p:cNvPr id="5" name="Pil høyre 4"/>
          <p:cNvSpPr/>
          <p:nvPr/>
        </p:nvSpPr>
        <p:spPr>
          <a:xfrm>
            <a:off x="5042245" y="3206969"/>
            <a:ext cx="1203367" cy="886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6" name="TekstSylinder 5"/>
          <p:cNvSpPr txBox="1"/>
          <p:nvPr/>
        </p:nvSpPr>
        <p:spPr>
          <a:xfrm>
            <a:off x="6951024" y="2565069"/>
            <a:ext cx="4686795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733" dirty="0"/>
              <a:t>Legevakt er </a:t>
            </a:r>
            <a:r>
              <a:rPr lang="nb-NO" sz="3733" dirty="0" err="1"/>
              <a:t>eit</a:t>
            </a:r>
            <a:r>
              <a:rPr lang="nb-NO" sz="3733" dirty="0"/>
              <a:t> kommunalt ansvar, men i dag </a:t>
            </a:r>
            <a:r>
              <a:rPr lang="nb-NO" sz="3733" dirty="0" err="1"/>
              <a:t>kvilar</a:t>
            </a:r>
            <a:r>
              <a:rPr lang="nb-NO" sz="3733" dirty="0"/>
              <a:t>  for </a:t>
            </a:r>
            <a:r>
              <a:rPr lang="nb-NO" sz="3733" dirty="0" err="1"/>
              <a:t>mykje</a:t>
            </a:r>
            <a:r>
              <a:rPr lang="nb-NO" sz="3733" dirty="0"/>
              <a:t> på </a:t>
            </a:r>
            <a:r>
              <a:rPr lang="nb-NO" sz="3733" dirty="0" err="1"/>
              <a:t>enkeltlegar</a:t>
            </a:r>
            <a:r>
              <a:rPr lang="nb-NO" sz="3733" dirty="0"/>
              <a:t>.</a:t>
            </a:r>
            <a:endParaRPr lang="nb-NO" sz="3733" b="1" i="1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3" y="296863"/>
            <a:ext cx="32861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05" y="943152"/>
            <a:ext cx="8116417" cy="5907464"/>
          </a:xfrm>
        </p:spPr>
      </p:pic>
      <p:sp>
        <p:nvSpPr>
          <p:cNvPr id="5" name="TekstSylinder 4"/>
          <p:cNvSpPr txBox="1"/>
          <p:nvPr/>
        </p:nvSpPr>
        <p:spPr>
          <a:xfrm>
            <a:off x="8903970" y="4949191"/>
            <a:ext cx="2617471" cy="1038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400" i="1" dirty="0"/>
              <a:t>Bergens Tidende</a:t>
            </a:r>
            <a:br>
              <a:rPr lang="nb-NO" sz="2400" i="1" dirty="0"/>
            </a:br>
            <a:r>
              <a:rPr lang="nb-NO" sz="2400" i="1" dirty="0"/>
              <a:t>11.januar 2017</a:t>
            </a:r>
          </a:p>
          <a:p>
            <a:endParaRPr lang="nb-NO" sz="1351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3" y="296863"/>
            <a:ext cx="32861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65" y="932723"/>
            <a:ext cx="8262657" cy="5917893"/>
          </a:xfrm>
        </p:spPr>
      </p:pic>
      <p:sp>
        <p:nvSpPr>
          <p:cNvPr id="5" name="TekstSylinder 4"/>
          <p:cNvSpPr txBox="1"/>
          <p:nvPr/>
        </p:nvSpPr>
        <p:spPr>
          <a:xfrm>
            <a:off x="8903970" y="4949191"/>
            <a:ext cx="2617471" cy="1038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400" i="1" dirty="0"/>
              <a:t>Bergens Tidende</a:t>
            </a:r>
            <a:br>
              <a:rPr lang="nb-NO" sz="2400" i="1" dirty="0"/>
            </a:br>
            <a:r>
              <a:rPr lang="nb-NO" sz="2400" i="1" dirty="0"/>
              <a:t>11.januar 2017</a:t>
            </a:r>
          </a:p>
          <a:p>
            <a:endParaRPr lang="nb-NO" sz="1351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28" y="2525661"/>
            <a:ext cx="11912272" cy="3260201"/>
          </a:xfrm>
          <a:prstGeom prst="rect">
            <a:avLst/>
          </a:prstGeom>
          <a:ln w="44450">
            <a:solidFill>
              <a:schemeClr val="accent1"/>
            </a:solidFill>
            <a:prstDash val="sysDash"/>
          </a:ln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3" y="296863"/>
            <a:ext cx="32861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idx="2"/>
          </p:nvPr>
        </p:nvSpPr>
        <p:spPr/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x-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pPr>
                <a:buSzPct val="25000"/>
              </a:pPr>
              <a:t>8</a:t>
            </a:fld>
            <a:endParaRPr lang="x-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Plassholder for bilde 1"/>
          <p:cNvSpPr txBox="1">
            <a:spLocks/>
          </p:cNvSpPr>
          <p:nvPr/>
        </p:nvSpPr>
        <p:spPr>
          <a:xfrm>
            <a:off x="360381" y="1111016"/>
            <a:ext cx="11465031" cy="5361224"/>
          </a:xfrm>
          <a:prstGeom prst="rect">
            <a:avLst/>
          </a:prstGeom>
          <a:noFill/>
          <a:ln>
            <a:noFill/>
          </a:ln>
        </p:spPr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35" y="1083550"/>
            <a:ext cx="10073275" cy="526787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745" y="836712"/>
            <a:ext cx="3784815" cy="531202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3" y="296863"/>
            <a:ext cx="32861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8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2017-2018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 smtClean="0"/>
              <a:t>Kommunane</a:t>
            </a:r>
            <a:r>
              <a:rPr lang="nb-NO" dirty="0" smtClean="0"/>
              <a:t> har hatt dialog med HMR om lokalisering av ambulansestasjon og felles legevakt, men har </a:t>
            </a:r>
            <a:r>
              <a:rPr lang="nb-NO" dirty="0" err="1" smtClean="0"/>
              <a:t>ikkje</a:t>
            </a:r>
            <a:r>
              <a:rPr lang="nb-NO" dirty="0" smtClean="0"/>
              <a:t> </a:t>
            </a:r>
            <a:r>
              <a:rPr lang="nb-NO" dirty="0" err="1" smtClean="0"/>
              <a:t>kome</a:t>
            </a:r>
            <a:r>
              <a:rPr lang="nb-NO" dirty="0" smtClean="0"/>
              <a:t> til </a:t>
            </a:r>
            <a:r>
              <a:rPr lang="nb-NO" dirty="0" err="1" smtClean="0"/>
              <a:t>einigheit</a:t>
            </a:r>
            <a:r>
              <a:rPr lang="nb-NO" dirty="0" smtClean="0"/>
              <a:t>.</a:t>
            </a:r>
          </a:p>
          <a:p>
            <a:r>
              <a:rPr lang="nb-NO" dirty="0" smtClean="0"/>
              <a:t>Ny ambulansestasjon i Ørsta/Volda har </a:t>
            </a:r>
            <a:r>
              <a:rPr lang="nb-NO" dirty="0" err="1" smtClean="0"/>
              <a:t>vore</a:t>
            </a:r>
            <a:r>
              <a:rPr lang="nb-NO" dirty="0" smtClean="0"/>
              <a:t> ute på </a:t>
            </a:r>
            <a:r>
              <a:rPr lang="nb-NO" dirty="0" err="1" smtClean="0"/>
              <a:t>anbod</a:t>
            </a:r>
            <a:r>
              <a:rPr lang="nb-NO" dirty="0" smtClean="0"/>
              <a:t>. </a:t>
            </a:r>
            <a:r>
              <a:rPr lang="nb-NO" dirty="0" err="1" smtClean="0"/>
              <a:t>Anbodsfristen</a:t>
            </a:r>
            <a:r>
              <a:rPr lang="nb-NO" dirty="0" smtClean="0"/>
              <a:t> er ute.</a:t>
            </a:r>
          </a:p>
          <a:p>
            <a:r>
              <a:rPr lang="nb-NO" dirty="0" smtClean="0"/>
              <a:t>HMR har signalisert at </a:t>
            </a:r>
            <a:r>
              <a:rPr lang="nb-NO" dirty="0" err="1" smtClean="0"/>
              <a:t>dei</a:t>
            </a:r>
            <a:r>
              <a:rPr lang="nb-NO" dirty="0" smtClean="0"/>
              <a:t> skal bygge om akuttmottaket ved Volda sjukehus når ny ambulansestasjon er på plass.</a:t>
            </a:r>
          </a:p>
          <a:p>
            <a:r>
              <a:rPr lang="nb-NO" dirty="0" smtClean="0"/>
              <a:t>Etter ombygging er det </a:t>
            </a:r>
            <a:r>
              <a:rPr lang="nb-NO" dirty="0" err="1" smtClean="0"/>
              <a:t>ikkje</a:t>
            </a:r>
            <a:r>
              <a:rPr lang="nb-NO" dirty="0" smtClean="0"/>
              <a:t> lenger plass til nattlegevakta i akuttmottaket.</a:t>
            </a:r>
          </a:p>
          <a:p>
            <a:r>
              <a:rPr lang="nb-NO" dirty="0" smtClean="0"/>
              <a:t>HMR vil framleis tilby </a:t>
            </a:r>
            <a:r>
              <a:rPr lang="nb-NO" dirty="0" err="1" smtClean="0"/>
              <a:t>kommunane</a:t>
            </a:r>
            <a:r>
              <a:rPr lang="nb-NO" dirty="0" smtClean="0"/>
              <a:t> å kjøpe </a:t>
            </a:r>
            <a:r>
              <a:rPr lang="nb-NO" dirty="0" err="1" smtClean="0"/>
              <a:t>legevaktsentraltenesten</a:t>
            </a:r>
            <a:r>
              <a:rPr lang="nb-NO" dirty="0" smtClean="0"/>
              <a:t> ved Volda sjukehus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7725-6FEC-314C-A165-A42E54A6D221}" type="slidenum">
              <a:rPr lang="nb-NO" smtClean="0"/>
              <a:t>9</a:t>
            </a:fld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3" y="296863"/>
            <a:ext cx="32861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2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243</Words>
  <Application>Microsoft Office PowerPoint</Application>
  <PresentationFormat>Widescreen</PresentationFormat>
  <Paragraphs>47</Paragraphs>
  <Slides>10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Ambulansestasjon og legevakt-status og vegen vidare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 2017-2018</vt:lpstr>
      <vt:lpstr>Kva bør kommunane gjere for å sikre innbyggjarane ei god legevakt</vt:lpstr>
    </vt:vector>
  </TitlesOfParts>
  <Company>SSIKT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Ambulansestasjon og legevakt-status og vegen vidare</dc:title>
  <dc:creator>Inger Lise Kaldhol</dc:creator>
  <cp:lastModifiedBy>Sonja Håvik</cp:lastModifiedBy>
  <cp:revision>2</cp:revision>
  <dcterms:created xsi:type="dcterms:W3CDTF">2018-10-25T09:13:26Z</dcterms:created>
  <dcterms:modified xsi:type="dcterms:W3CDTF">2018-11-19T13:32:15Z</dcterms:modified>
</cp:coreProperties>
</file>