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7" r:id="rId6"/>
    <p:sldId id="259" r:id="rId7"/>
    <p:sldId id="266" r:id="rId8"/>
    <p:sldId id="262" r:id="rId9"/>
    <p:sldId id="263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60988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66566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665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851607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83525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65460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225283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7784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87137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71997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59164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3E9C5-54CD-4F44-8EE3-1DB1E85D854F}" type="datetimeFigureOut">
              <a:rPr lang="nn-NO" smtClean="0"/>
              <a:t>10.10.2018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E296B-131D-4BF7-8E24-C9FD22B42A4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9590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 smtClean="0"/>
              <a:t>Budsjett 2019, </a:t>
            </a:r>
            <a:br>
              <a:rPr lang="nn-NO" dirty="0" smtClean="0"/>
            </a:br>
            <a:r>
              <a:rPr lang="nn-NO" dirty="0" smtClean="0"/>
              <a:t>Økonomiplan 2019-2022</a:t>
            </a:r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 dirty="0" smtClean="0"/>
          </a:p>
          <a:p>
            <a:r>
              <a:rPr lang="nn-NO" dirty="0" smtClean="0"/>
              <a:t>POLITISK ADMINISTRATIVT LEIARFORUM 02.10.2018	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95381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Budsjettarbeidet  - status i dag</a:t>
            </a:r>
            <a:endParaRPr lang="nn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dirty="0" smtClean="0"/>
              <a:t>Utgangspunktet er budsjettet for 2018, og korrigeringar frå gjeldande økonomiplan</a:t>
            </a:r>
          </a:p>
          <a:p>
            <a:r>
              <a:rPr lang="nn-NO" dirty="0" smtClean="0"/>
              <a:t>Septemberlønn opp mot årsbudsjett 2019</a:t>
            </a:r>
            <a:br>
              <a:rPr lang="nn-NO" dirty="0" smtClean="0"/>
            </a:br>
            <a:r>
              <a:rPr lang="nn-NO" dirty="0" smtClean="0"/>
              <a:t>- Gjennomgang på personnivå</a:t>
            </a:r>
            <a:br>
              <a:rPr lang="nn-NO" dirty="0" smtClean="0"/>
            </a:br>
            <a:r>
              <a:rPr lang="nn-NO" dirty="0" smtClean="0"/>
              <a:t>- Vil bemanningsnorm bli ei utfordring? (Auke i frie inntekter?)</a:t>
            </a:r>
          </a:p>
          <a:p>
            <a:r>
              <a:rPr lang="nn-NO" dirty="0" smtClean="0"/>
              <a:t>Er der vedtak som er gjort i 2018 som også skal vidareførast?</a:t>
            </a:r>
            <a:br>
              <a:rPr lang="nn-NO" dirty="0" smtClean="0"/>
            </a:br>
            <a:endParaRPr lang="nn-NO" dirty="0" smtClean="0"/>
          </a:p>
          <a:p>
            <a:r>
              <a:rPr lang="nn-NO" dirty="0" smtClean="0"/>
              <a:t>Driftsbudsjettet utan lønn er ei utfordring i barnehagar, skule og helse og omsorg. </a:t>
            </a:r>
            <a:br>
              <a:rPr lang="nn-NO" dirty="0" smtClean="0"/>
            </a:br>
            <a:endParaRPr lang="nn-NO" dirty="0" smtClean="0"/>
          </a:p>
          <a:p>
            <a:endParaRPr lang="nn-NO" dirty="0" smtClean="0"/>
          </a:p>
        </p:txBody>
      </p:sp>
    </p:spTree>
    <p:extLst>
      <p:ext uri="{BB962C8B-B14F-4D97-AF65-F5344CB8AC3E}">
        <p14:creationId xmlns:p14="http://schemas.microsoft.com/office/powerpoint/2010/main" val="395572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Kva ligg i vedtaket frå 2018 – 2021?</a:t>
            </a:r>
            <a:endParaRPr lang="nn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Kapitalkostnad for ungdomsskule, svømmebasseng, kino/kultursal, barnehage i sentrum ligg inne frå 2021 med 11 </a:t>
            </a:r>
            <a:r>
              <a:rPr lang="nn-NO" dirty="0" err="1" smtClean="0"/>
              <a:t>mill</a:t>
            </a:r>
            <a:r>
              <a:rPr lang="nn-NO" dirty="0" smtClean="0"/>
              <a:t> kr.</a:t>
            </a:r>
            <a:br>
              <a:rPr lang="nn-NO" dirty="0" smtClean="0"/>
            </a:br>
            <a:r>
              <a:rPr lang="nn-NO" dirty="0" smtClean="0"/>
              <a:t>Er dette nok?</a:t>
            </a:r>
          </a:p>
          <a:p>
            <a:r>
              <a:rPr lang="nn-NO" dirty="0" smtClean="0"/>
              <a:t>For å få plass til desse investeringane vart følgjande tiltak lagt inn:</a:t>
            </a:r>
            <a:br>
              <a:rPr lang="nn-NO" dirty="0" smtClean="0"/>
            </a:br>
            <a:r>
              <a:rPr lang="nn-NO" dirty="0" smtClean="0"/>
              <a:t>- auke i eigedomsskatt til 3 promille frå 2021</a:t>
            </a:r>
            <a:br>
              <a:rPr lang="nn-NO" dirty="0" smtClean="0"/>
            </a:br>
            <a:r>
              <a:rPr lang="nn-NO" dirty="0" smtClean="0"/>
              <a:t>- forventa strukturendringar i skule/barnehage og andre </a:t>
            </a:r>
            <a:r>
              <a:rPr lang="nn-NO" dirty="0" err="1" smtClean="0"/>
              <a:t>effektiviseringstiltak</a:t>
            </a:r>
            <a:r>
              <a:rPr lang="nn-NO" dirty="0" smtClean="0"/>
              <a:t> – 12 </a:t>
            </a:r>
            <a:r>
              <a:rPr lang="nn-NO" dirty="0" err="1" smtClean="0"/>
              <a:t>mill</a:t>
            </a:r>
            <a:r>
              <a:rPr lang="nn-NO" dirty="0" smtClean="0"/>
              <a:t> kr (2,6 </a:t>
            </a:r>
            <a:r>
              <a:rPr lang="nn-NO" dirty="0" err="1" smtClean="0"/>
              <a:t>mill</a:t>
            </a:r>
            <a:r>
              <a:rPr lang="nn-NO" dirty="0" smtClean="0"/>
              <a:t> kr er redusert i 2018 og vert vidareført)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14421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Status investeringsbehov i dag</a:t>
            </a:r>
            <a:endParaRPr lang="nn-NO" b="1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28749"/>
            <a:ext cx="10248900" cy="495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4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Eigedomsskatt Budsjett 2019 - 2022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19,3 </a:t>
            </a:r>
            <a:r>
              <a:rPr lang="nn-NO" dirty="0" err="1" smtClean="0"/>
              <a:t>mill</a:t>
            </a:r>
            <a:r>
              <a:rPr lang="nn-NO" dirty="0" smtClean="0"/>
              <a:t> kroner i 2019</a:t>
            </a:r>
          </a:p>
          <a:p>
            <a:r>
              <a:rPr lang="nn-NO" dirty="0" smtClean="0"/>
              <a:t>Auke til 3 promille i 2021, gir samla skatt på 29,3 </a:t>
            </a:r>
            <a:r>
              <a:rPr lang="nn-NO" dirty="0" err="1" smtClean="0"/>
              <a:t>mill</a:t>
            </a:r>
            <a:r>
              <a:rPr lang="nn-NO" dirty="0" smtClean="0"/>
              <a:t> kr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82187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328613"/>
            <a:ext cx="10529887" cy="591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63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9956" y="1128713"/>
            <a:ext cx="10498975" cy="5429249"/>
          </a:xfrm>
          <a:prstGeom prst="rect">
            <a:avLst/>
          </a:prstGeom>
        </p:spPr>
      </p:pic>
      <p:sp>
        <p:nvSpPr>
          <p:cNvPr id="5" name="Tittel 1"/>
          <p:cNvSpPr>
            <a:spLocks noGrp="1"/>
          </p:cNvSpPr>
          <p:nvPr>
            <p:ph type="title"/>
          </p:nvPr>
        </p:nvSpPr>
        <p:spPr>
          <a:xfrm>
            <a:off x="466725" y="0"/>
            <a:ext cx="10515600" cy="1325563"/>
          </a:xfrm>
        </p:spPr>
        <p:txBody>
          <a:bodyPr/>
          <a:lstStyle/>
          <a:p>
            <a:r>
              <a:rPr lang="nn-NO" b="1" dirty="0" smtClean="0"/>
              <a:t>FRAMSKRIVING – REDUKSJON I RAMMENE:</a:t>
            </a:r>
            <a:endParaRPr lang="nn-NO" b="1" dirty="0"/>
          </a:p>
        </p:txBody>
      </p:sp>
    </p:spTree>
    <p:extLst>
      <p:ext uri="{BB962C8B-B14F-4D97-AF65-F5344CB8AC3E}">
        <p14:creationId xmlns:p14="http://schemas.microsoft.com/office/powerpoint/2010/main" val="263772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Disposisjonsfondet</a:t>
            </a:r>
            <a:endParaRPr lang="nn-NO" b="1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1514" y="1500188"/>
            <a:ext cx="96768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24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Gruppearbeid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459345"/>
            <a:ext cx="10515600" cy="4717618"/>
          </a:xfrm>
        </p:spPr>
        <p:txBody>
          <a:bodyPr>
            <a:normAutofit fontScale="92500"/>
          </a:bodyPr>
          <a:lstStyle/>
          <a:p>
            <a:pPr lvl="0"/>
            <a:r>
              <a:rPr lang="nn-NO" dirty="0" smtClean="0"/>
              <a:t>STRUKTURENDRINGAR</a:t>
            </a:r>
            <a:br>
              <a:rPr lang="nn-NO" dirty="0" smtClean="0"/>
            </a:br>
            <a:r>
              <a:rPr lang="nn-NO" dirty="0" smtClean="0"/>
              <a:t>- vi </a:t>
            </a:r>
            <a:r>
              <a:rPr lang="nn-NO" dirty="0"/>
              <a:t>bind opp mange stillingar som </a:t>
            </a:r>
            <a:r>
              <a:rPr lang="nn-NO" dirty="0" smtClean="0"/>
              <a:t>kan frigjerast </a:t>
            </a:r>
            <a:r>
              <a:rPr lang="nn-NO" dirty="0"/>
              <a:t>ved å utnytte </a:t>
            </a:r>
            <a:r>
              <a:rPr lang="nn-NO" dirty="0" smtClean="0"/>
              <a:t>kapasiteten</a:t>
            </a:r>
            <a:br>
              <a:rPr lang="nn-NO" dirty="0" smtClean="0"/>
            </a:br>
            <a:r>
              <a:rPr lang="nn-NO" dirty="0" smtClean="0"/>
              <a:t>- vi kan ha </a:t>
            </a:r>
            <a:r>
              <a:rPr lang="nn-NO" dirty="0"/>
              <a:t>fokus på å drive dei same tenestene med lågare </a:t>
            </a:r>
            <a:r>
              <a:rPr lang="nn-NO" dirty="0" smtClean="0"/>
              <a:t>lønsinnsats, men </a:t>
            </a:r>
            <a:r>
              <a:rPr lang="nn-NO" dirty="0"/>
              <a:t>det får ein ikkje til dersom det </a:t>
            </a:r>
            <a:r>
              <a:rPr lang="nn-NO" dirty="0" smtClean="0"/>
              <a:t>er kvar </a:t>
            </a:r>
            <a:r>
              <a:rPr lang="nn-NO" dirty="0"/>
              <a:t>ein skal drive tenestene som skal </a:t>
            </a:r>
            <a:r>
              <a:rPr lang="nn-NO" dirty="0" smtClean="0"/>
              <a:t>vektleggjast. </a:t>
            </a:r>
          </a:p>
          <a:p>
            <a:pPr lvl="0"/>
            <a:r>
              <a:rPr lang="nn-NO" dirty="0" smtClean="0"/>
              <a:t>LOVPÅLAGDE / IKKJE LOVPÅLAGDE TENESTER</a:t>
            </a:r>
            <a:br>
              <a:rPr lang="nn-NO" dirty="0" smtClean="0"/>
            </a:br>
            <a:r>
              <a:rPr lang="nn-NO" dirty="0" smtClean="0"/>
              <a:t>Å redusere </a:t>
            </a:r>
            <a:r>
              <a:rPr lang="nn-NO" dirty="0"/>
              <a:t>eller leggje ned tenester som ikkje er lovfesta </a:t>
            </a:r>
            <a:r>
              <a:rPr lang="nn-NO" dirty="0" smtClean="0"/>
              <a:t>har </a:t>
            </a:r>
            <a:r>
              <a:rPr lang="nn-NO" dirty="0"/>
              <a:t>konsekvensar for folk si oppleving av kommunen – omdøme </a:t>
            </a:r>
            <a:r>
              <a:rPr lang="nn-NO" dirty="0" smtClean="0"/>
              <a:t>mv</a:t>
            </a:r>
            <a:br>
              <a:rPr lang="nn-NO" dirty="0" smtClean="0"/>
            </a:br>
            <a:r>
              <a:rPr lang="nn-NO" dirty="0" smtClean="0"/>
              <a:t>Kva med kvaliteten på dei lovpålagde tenestene?</a:t>
            </a:r>
            <a:endParaRPr lang="nn-NO" dirty="0"/>
          </a:p>
          <a:p>
            <a:r>
              <a:rPr lang="nn-NO" dirty="0" smtClean="0"/>
              <a:t>OSTEHØVELPRINSIPPET</a:t>
            </a:r>
            <a:br>
              <a:rPr lang="nn-NO" dirty="0" smtClean="0"/>
            </a:br>
            <a:r>
              <a:rPr lang="nn-NO" dirty="0" smtClean="0"/>
              <a:t>Effektivisere </a:t>
            </a:r>
            <a:r>
              <a:rPr lang="nn-NO" dirty="0"/>
              <a:t>drifta i alle ledd. Dersom ein tenkjer administrasjon så vil 1% av </a:t>
            </a:r>
            <a:r>
              <a:rPr lang="nn-NO" dirty="0" err="1"/>
              <a:t>nto</a:t>
            </a:r>
            <a:r>
              <a:rPr lang="nn-NO" dirty="0"/>
              <a:t> drift vere </a:t>
            </a:r>
            <a:r>
              <a:rPr lang="nn-NO" dirty="0" err="1"/>
              <a:t>ca</a:t>
            </a:r>
            <a:r>
              <a:rPr lang="nn-NO" dirty="0"/>
              <a:t> 500 000.</a:t>
            </a:r>
          </a:p>
        </p:txBody>
      </p:sp>
    </p:spTree>
    <p:extLst>
      <p:ext uri="{BB962C8B-B14F-4D97-AF65-F5344CB8AC3E}">
        <p14:creationId xmlns:p14="http://schemas.microsoft.com/office/powerpoint/2010/main" val="8069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94</Words>
  <Application>Microsoft Office PowerPoint</Application>
  <PresentationFormat>Widescreen</PresentationFormat>
  <Paragraphs>21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Budsjett 2019,  Økonomiplan 2019-2022</vt:lpstr>
      <vt:lpstr>Budsjettarbeidet  - status i dag</vt:lpstr>
      <vt:lpstr>Kva ligg i vedtaket frå 2018 – 2021?</vt:lpstr>
      <vt:lpstr>Status investeringsbehov i dag</vt:lpstr>
      <vt:lpstr>Eigedomsskatt Budsjett 2019 - 2022</vt:lpstr>
      <vt:lpstr>PowerPoint-presentasjon</vt:lpstr>
      <vt:lpstr>FRAMSKRIVING – REDUKSJON I RAMMENE:</vt:lpstr>
      <vt:lpstr>Disposisjonsfondet</vt:lpstr>
      <vt:lpstr>Gruppearbeid</vt:lpstr>
    </vt:vector>
  </TitlesOfParts>
  <Company>SSIKT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Budsjett 2019,  Økonomiplan 2019-2022</dc:title>
  <dc:creator>Kari Mette Sundgot</dc:creator>
  <cp:lastModifiedBy>Sonja Håvik</cp:lastModifiedBy>
  <cp:revision>22</cp:revision>
  <dcterms:created xsi:type="dcterms:W3CDTF">2018-09-04T21:14:41Z</dcterms:created>
  <dcterms:modified xsi:type="dcterms:W3CDTF">2018-10-10T10:42:55Z</dcterms:modified>
</cp:coreProperties>
</file>