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regneark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b-NO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BAKGRUNN</a:t>
            </a:r>
            <a:r>
              <a:rPr lang="nb-NO" sz="2000" b="1" baseline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TILTAKET</a:t>
            </a:r>
            <a:endParaRPr lang="nn-NO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Avlasting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'Ark1'!$A$2:$A$6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'Ark1'!$B$2:$B$6</c:f>
              <c:numCache>
                <c:formatCode>General</c:formatCode>
                <c:ptCount val="5"/>
                <c:pt idx="0">
                  <c:v>4</c:v>
                </c:pt>
                <c:pt idx="1">
                  <c:v>10</c:v>
                </c:pt>
                <c:pt idx="2">
                  <c:v>11</c:v>
                </c:pt>
                <c:pt idx="3">
                  <c:v>6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8E-499E-8795-C93B4F0EC8AB}"/>
            </c:ext>
          </c:extLst>
        </c:ser>
        <c:ser>
          <c:idx val="1"/>
          <c:order val="1"/>
          <c:tx>
            <c:strRef>
              <c:f>'Ark1'!$C$1</c:f>
              <c:strCache>
                <c:ptCount val="1"/>
                <c:pt idx="0">
                  <c:v>Omfattande avlasting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'Ark1'!$A$2:$A$6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'Ark1'!$C$2:$C$6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8E-499E-8795-C93B4F0EC8AB}"/>
            </c:ext>
          </c:extLst>
        </c:ser>
        <c:ser>
          <c:idx val="2"/>
          <c:order val="2"/>
          <c:tx>
            <c:strRef>
              <c:f>'Ark1'!$D$1</c:f>
              <c:strCache>
                <c:ptCount val="1"/>
                <c:pt idx="0">
                  <c:v>Barnebustad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'Ark1'!$A$2:$A$6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'Ark1'!$D$2:$D$6</c:f>
              <c:numCache>
                <c:formatCode>General</c:formatCode>
                <c:ptCount val="5"/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88E-499E-8795-C93B4F0EC8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6926584"/>
        <c:axId val="216924288"/>
      </c:barChart>
      <c:catAx>
        <c:axId val="216926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216924288"/>
        <c:crosses val="autoZero"/>
        <c:auto val="1"/>
        <c:lblAlgn val="ctr"/>
        <c:lblOffset val="100"/>
        <c:noMultiLvlLbl val="0"/>
      </c:catAx>
      <c:valAx>
        <c:axId val="216924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216926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162562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952237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9020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531386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 med 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78156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n eller Usa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019934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065353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666570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946277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318744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54419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71253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663949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12944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718231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433512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A4950-B0A1-4AB8-A80A-9B3F486756D7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n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D5FE2A5-D33F-4F2E-BE99-5856011D107B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062435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renytt.no/nyheiter/article250795.ece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Samhandling – når ord skal verte handling</a:t>
            </a:r>
            <a:endParaRPr lang="nn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nn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.....eit lite vindauge inn i Gjengedal og Strand sitt univers</a:t>
            </a:r>
            <a:endParaRPr lang="nn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tjerne med 5 tagger 3"/>
          <p:cNvSpPr/>
          <p:nvPr/>
        </p:nvSpPr>
        <p:spPr>
          <a:xfrm rot="2112084">
            <a:off x="9870366" y="3267410"/>
            <a:ext cx="1664901" cy="1363458"/>
          </a:xfrm>
          <a:prstGeom prst="star5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n-NO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Stjerne med 5 tagger 5"/>
          <p:cNvSpPr/>
          <p:nvPr/>
        </p:nvSpPr>
        <p:spPr>
          <a:xfrm rot="2112084">
            <a:off x="10242314" y="4798128"/>
            <a:ext cx="1337990" cy="1103494"/>
          </a:xfrm>
          <a:prstGeom prst="star5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n-NO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1951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906086"/>
            <a:ext cx="3932237" cy="1151313"/>
          </a:xfrm>
        </p:spPr>
        <p:txBody>
          <a:bodyPr/>
          <a:lstStyle/>
          <a:p>
            <a:r>
              <a:rPr lang="nn-NO" b="1" dirty="0" smtClean="0"/>
              <a:t>Strand og Gjengedal anno 2018.</a:t>
            </a:r>
            <a:endParaRPr lang="nn-NO" b="1" dirty="0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091748" y="1245119"/>
            <a:ext cx="6172200" cy="4873625"/>
          </a:xfrm>
        </p:spPr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7672850" y="6858000"/>
            <a:ext cx="2942503" cy="1180610"/>
          </a:xfrm>
        </p:spPr>
        <p:txBody>
          <a:bodyPr/>
          <a:lstStyle/>
          <a:p>
            <a:r>
              <a:rPr lang="nn-NO" dirty="0" smtClean="0"/>
              <a:t> </a:t>
            </a:r>
          </a:p>
          <a:p>
            <a:endParaRPr lang="nn-NO" dirty="0" smtClean="0"/>
          </a:p>
          <a:p>
            <a:endParaRPr lang="nn-NO" dirty="0"/>
          </a:p>
        </p:txBody>
      </p:sp>
      <p:pic>
        <p:nvPicPr>
          <p:cNvPr id="2050" name="HEV1537185633108" descr="storage_emulated_0_DCIM_Camera_20180917_135924_jpg_15371856331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051" y="2174385"/>
            <a:ext cx="3833263" cy="288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5928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…..2011: Mørenytt – 1+1 er altså 3!</a:t>
            </a:r>
            <a:endParaRPr lang="nn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â Â«Ein pluss ein er lik treÂ», vart det sagt nÃ¥r ein skulle beskrive effekten av samarbeidet mellom Ãrsta og Volda kommunar, seier styreleiar HÃ¥vard Strand. Her saman med dagleg leiar Ingunn GjengedalÂ &#10;        &#10;            (Foto: Ivar Lid Riise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075" y="1690688"/>
            <a:ext cx="6418053" cy="3608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ktangel 2"/>
          <p:cNvSpPr/>
          <p:nvPr/>
        </p:nvSpPr>
        <p:spPr>
          <a:xfrm>
            <a:off x="1035170" y="5779698"/>
            <a:ext cx="101964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2800" dirty="0">
                <a:solidFill>
                  <a:prstClr val="black"/>
                </a:solidFill>
                <a:ea typeface="+mj-ea"/>
                <a:cs typeface="+mj-cs"/>
                <a:hlinkClick r:id="rId3"/>
              </a:rPr>
              <a:t>https://www.morenytt.no/nyheiter/article250795.ece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24370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34536633"/>
              </p:ext>
            </p:extLst>
          </p:nvPr>
        </p:nvGraphicFramePr>
        <p:xfrm>
          <a:off x="1518249" y="702414"/>
          <a:ext cx="10506974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13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Status 2017</a:t>
            </a:r>
            <a:endParaRPr lang="nn-NO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Store </a:t>
            </a:r>
            <a:r>
              <a:rPr lang="nb-N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tferdsutfordringar</a:t>
            </a:r>
            <a:endParaRPr lang="nb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«like før» 2:1 bemanning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Sjukefråvær</a:t>
            </a:r>
            <a:endParaRPr lang="nb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Frustrasjon og maktesløyse hjå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dei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tilsette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Kostbart tiltak</a:t>
            </a:r>
          </a:p>
          <a:p>
            <a:pPr marL="0" indent="0">
              <a:buNone/>
            </a:pP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Både i skule og barnebustad</a:t>
            </a:r>
            <a:endParaRPr lang="nn-N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95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86596" y="172528"/>
            <a:ext cx="10767204" cy="60039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n-N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Utfordringsbiletet</a:t>
            </a:r>
          </a:p>
          <a:p>
            <a:pPr marL="0" indent="0">
              <a:buNone/>
            </a:pPr>
            <a:endParaRPr lang="nn-N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n-N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Bildeforklaring formet som Pil høyre 5"/>
          <p:cNvSpPr/>
          <p:nvPr/>
        </p:nvSpPr>
        <p:spPr>
          <a:xfrm>
            <a:off x="845388" y="1397650"/>
            <a:ext cx="2881223" cy="1181599"/>
          </a:xfrm>
          <a:prstGeom prst="rightArrow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dirty="0" smtClean="0">
                <a:ln>
                  <a:solidFill>
                    <a:sysClr val="windowText" lastClr="000000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Lik tilnærming?</a:t>
            </a:r>
            <a:endParaRPr lang="nn-NO" dirty="0">
              <a:ln>
                <a:solidFill>
                  <a:sysClr val="windowText" lastClr="000000"/>
                </a:solidFill>
              </a:ln>
              <a:noFill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Bildeforklaring formet som Pil høyre 6"/>
          <p:cNvSpPr/>
          <p:nvPr/>
        </p:nvSpPr>
        <p:spPr>
          <a:xfrm>
            <a:off x="4261449" y="1397650"/>
            <a:ext cx="2898476" cy="1181599"/>
          </a:xfrm>
          <a:prstGeom prst="rightArrow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dirty="0" err="1" smtClean="0">
                <a:ln>
                  <a:solidFill>
                    <a:sysClr val="windowText" lastClr="000000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Heilheitleg</a:t>
            </a:r>
            <a:r>
              <a:rPr lang="nb-NO" dirty="0" smtClean="0">
                <a:ln>
                  <a:solidFill>
                    <a:sysClr val="windowText" lastClr="000000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n>
                  <a:solidFill>
                    <a:sysClr val="windowText" lastClr="000000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tilbod</a:t>
            </a:r>
            <a:r>
              <a:rPr lang="nb-NO" dirty="0" smtClean="0">
                <a:ln>
                  <a:solidFill>
                    <a:sysClr val="windowText" lastClr="000000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nn-NO" dirty="0">
              <a:ln>
                <a:solidFill>
                  <a:sysClr val="windowText" lastClr="000000"/>
                </a:solidFill>
              </a:ln>
              <a:noFill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Bildeforklaring formet som Pil høyre 7"/>
          <p:cNvSpPr/>
          <p:nvPr/>
        </p:nvSpPr>
        <p:spPr>
          <a:xfrm>
            <a:off x="7584058" y="1397650"/>
            <a:ext cx="2888410" cy="1181599"/>
          </a:xfrm>
          <a:prstGeom prst="rightArrow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dirty="0" err="1" smtClean="0">
                <a:ln>
                  <a:solidFill>
                    <a:sysClr val="windowText" lastClr="000000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Forutsigbarheit</a:t>
            </a:r>
            <a:r>
              <a:rPr lang="nb-NO" dirty="0" smtClean="0">
                <a:ln>
                  <a:solidFill>
                    <a:sysClr val="windowText" lastClr="000000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nn-NO" dirty="0">
              <a:ln>
                <a:solidFill>
                  <a:sysClr val="windowText" lastClr="000000"/>
                </a:solidFill>
              </a:ln>
              <a:noFill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ildeforklaring formet som Pil høyre 8"/>
          <p:cNvSpPr/>
          <p:nvPr/>
        </p:nvSpPr>
        <p:spPr>
          <a:xfrm>
            <a:off x="845388" y="3364302"/>
            <a:ext cx="2881223" cy="1328468"/>
          </a:xfrm>
          <a:prstGeom prst="rightArrow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dirty="0" smtClean="0">
                <a:ln>
                  <a:solidFill>
                    <a:sysClr val="windowText" lastClr="000000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Fagkompetanse?</a:t>
            </a:r>
            <a:endParaRPr lang="nn-NO" dirty="0">
              <a:ln>
                <a:solidFill>
                  <a:sysClr val="windowText" lastClr="000000"/>
                </a:solidFill>
              </a:ln>
              <a:noFill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Bildeforklaring formet som Pil høyre 9"/>
          <p:cNvSpPr/>
          <p:nvPr/>
        </p:nvSpPr>
        <p:spPr>
          <a:xfrm>
            <a:off x="4261449" y="3364302"/>
            <a:ext cx="2898476" cy="1328467"/>
          </a:xfrm>
          <a:prstGeom prst="rightArrow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dirty="0" err="1" smtClean="0">
                <a:ln>
                  <a:solidFill>
                    <a:sysClr val="windowText" lastClr="000000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Førebygging</a:t>
            </a:r>
            <a:r>
              <a:rPr lang="nb-NO" dirty="0" smtClean="0">
                <a:ln>
                  <a:solidFill>
                    <a:sysClr val="windowText" lastClr="000000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nn-NO" dirty="0">
              <a:ln>
                <a:solidFill>
                  <a:sysClr val="windowText" lastClr="000000"/>
                </a:solidFill>
              </a:ln>
              <a:noFill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Bildeforklaring formet som Pil høyre 10"/>
          <p:cNvSpPr/>
          <p:nvPr/>
        </p:nvSpPr>
        <p:spPr>
          <a:xfrm>
            <a:off x="7584058" y="3364302"/>
            <a:ext cx="2888409" cy="1328467"/>
          </a:xfrm>
          <a:prstGeom prst="rightArrow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dirty="0" smtClean="0">
                <a:ln>
                  <a:solidFill>
                    <a:sysClr val="windowText" lastClr="000000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Økonomi?</a:t>
            </a:r>
            <a:endParaRPr lang="nn-NO" dirty="0">
              <a:ln>
                <a:solidFill>
                  <a:sysClr val="windowText" lastClr="000000"/>
                </a:solidFill>
              </a:ln>
              <a:noFill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72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Hausten</a:t>
            </a:r>
            <a:r>
              <a:rPr lang="nb-NO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2017</a:t>
            </a:r>
            <a:endParaRPr lang="nn-NO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n-NO" dirty="0" smtClean="0"/>
          </a:p>
          <a:p>
            <a:pPr lvl="1"/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Prosjekt 1+1=3 vert </a:t>
            </a:r>
            <a:r>
              <a:rPr lang="nn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igangsett</a:t>
            </a:r>
            <a:endParaRPr lang="nn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Nytenking kring barnet:</a:t>
            </a:r>
          </a:p>
          <a:p>
            <a:pPr marL="457200" lvl="1" indent="0">
              <a:buNone/>
            </a:pPr>
            <a:endParaRPr lang="nn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nn-NO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Før</a:t>
            </a:r>
            <a:r>
              <a:rPr lang="nn-NO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Skulen set inn «sine folk» på dagtid i skuletid. Hyppige skifte, fleire vaksne inne i relativt korte økter. All teneste i skuletid vart heimla i opplæringslova. Avlasting/barnebustad set inn «sine folk» etter skuletid. Noko samhandling. Krevjande å få til lik tilnærming og eit godt samarbeid.</a:t>
            </a:r>
          </a:p>
          <a:p>
            <a:pPr marL="914400" lvl="2" indent="0">
              <a:buNone/>
            </a:pPr>
            <a:endParaRPr lang="nn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nn-NO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Mål i nyorientering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Barnet skal møte same fagpersonar i skuletid OG etter skuletid. Teneste i skuletid vert heimla i opplæringslova OG helse og omsorgslova. Færre skifte, lengre vakter, sikrar på ein betre måte dei kritiske overgangane. Personalpolitisk sikte: mogleg å tilby høgare stillingsprosent.</a:t>
            </a:r>
          </a:p>
        </p:txBody>
      </p:sp>
    </p:spTree>
    <p:extLst>
      <p:ext uri="{BB962C8B-B14F-4D97-AF65-F5344CB8AC3E}">
        <p14:creationId xmlns:p14="http://schemas.microsoft.com/office/powerpoint/2010/main" val="111405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Gevinstar</a:t>
            </a:r>
            <a:endParaRPr lang="nn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43408"/>
          </a:xfrm>
        </p:spPr>
        <p:txBody>
          <a:bodyPr/>
          <a:lstStyle/>
          <a:p>
            <a:pPr marL="0" indent="0">
              <a:buNone/>
            </a:pPr>
            <a:endParaRPr lang="nn-NO" dirty="0" smtClean="0"/>
          </a:p>
          <a:p>
            <a:pPr lvl="1"/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Tryggare barn</a:t>
            </a:r>
          </a:p>
          <a:p>
            <a:pPr lvl="1"/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Skule har fått tilført kompetanse som ein i større eller mindre grad ikkje har hatt før</a:t>
            </a:r>
          </a:p>
          <a:p>
            <a:pPr lvl="1"/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Større stabilitet for barnet</a:t>
            </a:r>
          </a:p>
          <a:p>
            <a:pPr lvl="1"/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Auka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samhandling mellom ulike faggrupper</a:t>
            </a:r>
          </a:p>
          <a:p>
            <a:pPr lvl="1"/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Auka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forståing av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kvarandre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sine ulike arena</a:t>
            </a:r>
            <a:endParaRPr lang="nn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Høgare kvalitet på tenestene</a:t>
            </a:r>
          </a:p>
          <a:p>
            <a:pPr lvl="1"/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Auka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stillingsstorleik og betre turnus for tilsette</a:t>
            </a:r>
            <a:endParaRPr lang="nn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Auka refusjonar/inntekter til kommunen</a:t>
            </a:r>
          </a:p>
          <a:p>
            <a:pPr lvl="1"/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48814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Utfordringar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som kan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løysast</a:t>
            </a:r>
            <a:endParaRPr lang="nn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29997"/>
          </a:xfrm>
        </p:spPr>
        <p:txBody>
          <a:bodyPr/>
          <a:lstStyle/>
          <a:p>
            <a:pPr lvl="1"/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kulturar/tankesett skal møtast</a:t>
            </a:r>
          </a:p>
          <a:p>
            <a:pPr lvl="1"/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Ulik fagleg ståstad – fordrar stor takhøgd, og ope/ærleg samarbeidsklima</a:t>
            </a:r>
          </a:p>
          <a:p>
            <a:pPr lvl="1"/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Sårbart m.o.t få tilsette</a:t>
            </a:r>
          </a:p>
          <a:p>
            <a:pPr lvl="1"/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Økonomi – korleis føre dette rekneskapsteknisk?</a:t>
            </a:r>
          </a:p>
          <a:p>
            <a:pPr lvl="1"/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 til samarbeid</a:t>
            </a:r>
          </a:p>
          <a:p>
            <a:pPr lvl="1"/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Rolle –og ansvarsavklaring</a:t>
            </a:r>
          </a:p>
          <a:p>
            <a:pPr lvl="1"/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Tilsetjingsforhold og arbeidsgivaransvar</a:t>
            </a:r>
          </a:p>
          <a:p>
            <a:pPr marL="457200" lvl="1" indent="0">
              <a:buNone/>
            </a:pPr>
            <a:endParaRPr lang="nn-NO" dirty="0" smtClean="0"/>
          </a:p>
          <a:p>
            <a:pPr lvl="1"/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417347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ctrTitle"/>
          </p:nvPr>
        </p:nvSpPr>
        <p:spPr>
          <a:xfrm>
            <a:off x="1880558" y="1122363"/>
            <a:ext cx="8787442" cy="568414"/>
          </a:xfrm>
        </p:spPr>
        <p:txBody>
          <a:bodyPr>
            <a:normAutofit fontScale="90000"/>
          </a:bodyPr>
          <a:lstStyle/>
          <a:p>
            <a:pPr marL="457200" marR="0" lvl="1" indent="0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tabLst/>
              <a:defRPr/>
            </a:pPr>
            <a:r>
              <a:rPr kumimoji="0" lang="nn-NO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Vegen vidare</a:t>
            </a:r>
            <a:br>
              <a:rPr kumimoji="0" lang="nn-NO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type="subTitle" idx="1"/>
          </p:nvPr>
        </p:nvSpPr>
        <p:spPr>
          <a:xfrm>
            <a:off x="1017917" y="1690777"/>
            <a:ext cx="9178506" cy="3567023"/>
          </a:xfrm>
        </p:spPr>
        <p:txBody>
          <a:bodyPr/>
          <a:lstStyle/>
          <a:p>
            <a:pPr lvl="1"/>
            <a:r>
              <a:rPr lang="nn-NO" sz="2400" dirty="0" smtClean="0">
                <a:solidFill>
                  <a:prstClr val="black"/>
                </a:solidFill>
              </a:rPr>
              <a:t>Vi </a:t>
            </a:r>
            <a:r>
              <a:rPr lang="nn-NO" sz="2400" dirty="0">
                <a:solidFill>
                  <a:prstClr val="black"/>
                </a:solidFill>
              </a:rPr>
              <a:t>skal hauste gevinstane, og ta tak i </a:t>
            </a:r>
            <a:r>
              <a:rPr lang="nn-NO" sz="2400" dirty="0" smtClean="0">
                <a:solidFill>
                  <a:prstClr val="black"/>
                </a:solidFill>
              </a:rPr>
              <a:t>utfordringane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nn-NO" sz="2000" dirty="0" smtClean="0">
                <a:solidFill>
                  <a:prstClr val="black"/>
                </a:solidFill>
              </a:rPr>
              <a:t>Etablere fleire (eit er allereie under </a:t>
            </a:r>
            <a:r>
              <a:rPr lang="nn-NO" sz="2000" dirty="0" err="1" smtClean="0">
                <a:solidFill>
                  <a:prstClr val="black"/>
                </a:solidFill>
              </a:rPr>
              <a:t>oppstart</a:t>
            </a:r>
            <a:r>
              <a:rPr lang="nn-NO" sz="2000" dirty="0" smtClean="0">
                <a:solidFill>
                  <a:prstClr val="black"/>
                </a:solidFill>
              </a:rPr>
              <a:t>), </a:t>
            </a:r>
            <a:r>
              <a:rPr lang="nn-NO" sz="2000" dirty="0">
                <a:solidFill>
                  <a:prstClr val="black"/>
                </a:solidFill>
              </a:rPr>
              <a:t>liknande samarbeid for dei (få) barna det er snakk </a:t>
            </a:r>
            <a:r>
              <a:rPr lang="nn-NO" sz="2000" dirty="0" smtClean="0">
                <a:solidFill>
                  <a:prstClr val="black"/>
                </a:solidFill>
              </a:rPr>
              <a:t>om</a:t>
            </a:r>
          </a:p>
          <a:p>
            <a:pPr marL="800100" lvl="1" indent="-342900">
              <a:buFontTx/>
              <a:buChar char="-"/>
            </a:pPr>
            <a:endParaRPr lang="nb-NO" sz="2400" dirty="0">
              <a:solidFill>
                <a:prstClr val="black"/>
              </a:solidFill>
            </a:endParaRPr>
          </a:p>
          <a:p>
            <a:pPr marL="800100" lvl="1" indent="-342900">
              <a:buFontTx/>
              <a:buChar char="-"/>
            </a:pPr>
            <a:endParaRPr lang="nb-NO" sz="2400" dirty="0" smtClean="0">
              <a:solidFill>
                <a:prstClr val="black"/>
              </a:solidFill>
            </a:endParaRPr>
          </a:p>
          <a:p>
            <a:pPr lvl="1"/>
            <a:r>
              <a:rPr lang="nb-NO" sz="4400" dirty="0" smtClean="0">
                <a:solidFill>
                  <a:prstClr val="black"/>
                </a:solidFill>
              </a:rPr>
              <a:t>……og 1 + 1 vert til 5! </a:t>
            </a:r>
            <a:r>
              <a:rPr lang="nb-NO" sz="4400" dirty="0" smtClean="0">
                <a:solidFill>
                  <a:prstClr val="black"/>
                </a:solidFill>
                <a:sym typeface="Wingdings" panose="05000000000000000000" pitchFamily="2" charset="2"/>
              </a:rPr>
              <a:t> </a:t>
            </a:r>
            <a:endParaRPr lang="nn-NO" sz="4400" dirty="0" smtClean="0">
              <a:solidFill>
                <a:prstClr val="black"/>
              </a:solidFill>
            </a:endParaRPr>
          </a:p>
          <a:p>
            <a:pPr marL="800100" lvl="1" indent="-342900">
              <a:buFontTx/>
              <a:buChar char="-"/>
            </a:pPr>
            <a:endParaRPr lang="nn-NO" dirty="0">
              <a:solidFill>
                <a:prstClr val="black"/>
              </a:solidFill>
            </a:endParaRP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43299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yllestav">
  <a:themeElements>
    <a:clrScheme name="Tryllestav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Tryllestav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yllestav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6288</TotalTime>
  <Words>338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Times New Roman</vt:lpstr>
      <vt:lpstr>Wingdings</vt:lpstr>
      <vt:lpstr>Wingdings 3</vt:lpstr>
      <vt:lpstr>Tryllestav</vt:lpstr>
      <vt:lpstr>Samhandling – når ord skal verte handling</vt:lpstr>
      <vt:lpstr>…..2011: Mørenytt – 1+1 er altså 3!</vt:lpstr>
      <vt:lpstr>PowerPoint-presentasjon</vt:lpstr>
      <vt:lpstr>Status 2017</vt:lpstr>
      <vt:lpstr>PowerPoint-presentasjon</vt:lpstr>
      <vt:lpstr>Hausten 2017</vt:lpstr>
      <vt:lpstr>Gevinstar</vt:lpstr>
      <vt:lpstr>Utfordringar som kan løysast</vt:lpstr>
      <vt:lpstr>Vegen vidare </vt:lpstr>
      <vt:lpstr>Strand og Gjengedal anno 2018.</vt:lpstr>
    </vt:vector>
  </TitlesOfParts>
  <Company>SSIKT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Tenesteyting på kryss og tvers!</dc:title>
  <dc:creator>Håvard Strand</dc:creator>
  <cp:lastModifiedBy>Sonja Håvik</cp:lastModifiedBy>
  <cp:revision>29</cp:revision>
  <dcterms:created xsi:type="dcterms:W3CDTF">2018-09-06T07:09:52Z</dcterms:created>
  <dcterms:modified xsi:type="dcterms:W3CDTF">2018-10-10T10:43:37Z</dcterms:modified>
</cp:coreProperties>
</file>