
<file path=[Content_Types].xml><?xml version="1.0" encoding="utf-8"?>
<Types xmlns="http://schemas.openxmlformats.org/package/2006/content-types"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56" r:id="rId2"/>
    <p:sldId id="276" r:id="rId3"/>
    <p:sldId id="281" r:id="rId4"/>
    <p:sldId id="280" r:id="rId5"/>
    <p:sldId id="282" r:id="rId6"/>
    <p:sldId id="267" r:id="rId7"/>
    <p:sldId id="283" r:id="rId8"/>
    <p:sldId id="284" r:id="rId9"/>
    <p:sldId id="285" r:id="rId10"/>
    <p:sldId id="263" r:id="rId11"/>
  </p:sldIdLst>
  <p:sldSz cx="12192000" cy="6858000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177567730141088"/>
          <c:y val="0.24545348498104408"/>
          <c:w val="0.47644879645745525"/>
          <c:h val="0.73584858559346744"/>
        </c:manualLayout>
      </c:layout>
      <c:pie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Budsjett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1A0-4306-BD05-9708D0DDCDA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1A0-4306-BD05-9708D0DDCDA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1A0-4306-BD05-9708D0DDCDA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1A0-4306-BD05-9708D0DDCDA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1A0-4306-BD05-9708D0DDCDA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1A0-4306-BD05-9708D0DDCDA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1A0-4306-BD05-9708D0DDCDAA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41A0-4306-BD05-9708D0DDCDAA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41A0-4306-BD05-9708D0DDCDAA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41A0-4306-BD05-9708D0DDCDAA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41A0-4306-BD05-9708D0DDCDAA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41A0-4306-BD05-9708D0DDCDAA}"/>
              </c:ext>
            </c:extLst>
          </c:dPt>
          <c:dLbls>
            <c:dLbl>
              <c:idx val="0"/>
              <c:layout>
                <c:manualLayout>
                  <c:x val="-0.18033575865643364"/>
                  <c:y val="0.1244444444444444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1A0-4306-BD05-9708D0DDCDAA}"/>
                </c:ext>
              </c:extLst>
            </c:dLbl>
            <c:dLbl>
              <c:idx val="1"/>
              <c:layout>
                <c:manualLayout>
                  <c:x val="0.10743406898681153"/>
                  <c:y val="-0.1481481481481481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1A0-4306-BD05-9708D0DDCDAA}"/>
                </c:ext>
              </c:extLst>
            </c:dLbl>
            <c:dLbl>
              <c:idx val="2"/>
              <c:layout>
                <c:manualLayout>
                  <c:x val="8.2494017257730243E-2"/>
                  <c:y val="3.851851851851852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1A0-4306-BD05-9708D0DDCDAA}"/>
                </c:ext>
              </c:extLst>
            </c:dLbl>
            <c:dLbl>
              <c:idx val="3"/>
              <c:layout>
                <c:manualLayout>
                  <c:x val="-0.14772184485686585"/>
                  <c:y val="0.1570370370370369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1A0-4306-BD05-9708D0DDCDAA}"/>
                </c:ext>
              </c:extLst>
            </c:dLbl>
            <c:dLbl>
              <c:idx val="4"/>
              <c:layout>
                <c:manualLayout>
                  <c:x val="-0.14772184485686585"/>
                  <c:y val="0.1096296296296295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1A0-4306-BD05-9708D0DDCDAA}"/>
                </c:ext>
              </c:extLst>
            </c:dLbl>
            <c:dLbl>
              <c:idx val="5"/>
              <c:layout>
                <c:manualLayout>
                  <c:x val="-0.2052758103855149"/>
                  <c:y val="6.814814814814812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1A0-4306-BD05-9708D0DDCDAA}"/>
                </c:ext>
              </c:extLst>
            </c:dLbl>
            <c:dLbl>
              <c:idx val="6"/>
              <c:layout>
                <c:manualLayout>
                  <c:x val="-0.23597125866746108"/>
                  <c:y val="2.962962962962963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1A0-4306-BD05-9708D0DDCDAA}"/>
                </c:ext>
              </c:extLst>
            </c:dLbl>
            <c:dLbl>
              <c:idx val="7"/>
              <c:layout>
                <c:manualLayout>
                  <c:x val="-0.1937650172797851"/>
                  <c:y val="-2.7160180070442652E-1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1A0-4306-BD05-9708D0DDCDAA}"/>
                </c:ext>
              </c:extLst>
            </c:dLbl>
            <c:dLbl>
              <c:idx val="8"/>
              <c:layout>
                <c:manualLayout>
                  <c:x val="-0.11318946553967643"/>
                  <c:y val="-2.666666666666666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1A0-4306-BD05-9708D0DDCDAA}"/>
                </c:ext>
              </c:extLst>
            </c:dLbl>
            <c:dLbl>
              <c:idx val="9"/>
              <c:layout>
                <c:manualLayout>
                  <c:x val="9.5923275881081727E-3"/>
                  <c:y val="-3.851851851851853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1A0-4306-BD05-9708D0DDCDAA}"/>
                </c:ext>
              </c:extLst>
            </c:dLbl>
            <c:dLbl>
              <c:idx val="10"/>
              <c:layout>
                <c:manualLayout>
                  <c:x val="0.13812951726875769"/>
                  <c:y val="-1.777777777777777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41A0-4306-BD05-9708D0DDCDAA}"/>
                </c:ext>
              </c:extLst>
            </c:dLbl>
            <c:dLbl>
              <c:idx val="11"/>
              <c:layout>
                <c:manualLayout>
                  <c:x val="0.1611511034802173"/>
                  <c:y val="3.25925925925925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41A0-4306-BD05-9708D0DDCD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'Ark1'!$A$2:$A$13</c:f>
              <c:strCache>
                <c:ptCount val="12"/>
                <c:pt idx="0">
                  <c:v>Opplæring og oppvekst</c:v>
                </c:pt>
                <c:pt idx="1">
                  <c:v>Helse og omsorg</c:v>
                </c:pt>
                <c:pt idx="2">
                  <c:v>Teknisk</c:v>
                </c:pt>
                <c:pt idx="3">
                  <c:v>Barnevern Volda kommune</c:v>
                </c:pt>
                <c:pt idx="4">
                  <c:v>Personal og organisasjon</c:v>
                </c:pt>
                <c:pt idx="5">
                  <c:v>Service og kultur</c:v>
                </c:pt>
                <c:pt idx="6">
                  <c:v>NAV Kommune</c:v>
                </c:pt>
                <c:pt idx="7">
                  <c:v>Utvikling</c:v>
                </c:pt>
                <c:pt idx="8">
                  <c:v>Økonomi</c:v>
                </c:pt>
                <c:pt idx="9">
                  <c:v>Politisk verksemd</c:v>
                </c:pt>
                <c:pt idx="10">
                  <c:v>Samfunn og rådgjeving</c:v>
                </c:pt>
                <c:pt idx="11">
                  <c:v>Rådmann</c:v>
                </c:pt>
              </c:strCache>
            </c:strRef>
          </c:cat>
          <c:val>
            <c:numRef>
              <c:f>'Ark1'!$B$2:$B$13</c:f>
              <c:numCache>
                <c:formatCode>_-* #\ ##0\ _k_r_-;\-* #\ ##0\ _k_r_-;_-* "-"??\ _k_r_-;_-@_-</c:formatCode>
                <c:ptCount val="12"/>
                <c:pt idx="0">
                  <c:v>211128785.22999999</c:v>
                </c:pt>
                <c:pt idx="1">
                  <c:v>190554122.56</c:v>
                </c:pt>
                <c:pt idx="2">
                  <c:v>38981132.340000004</c:v>
                </c:pt>
                <c:pt idx="3">
                  <c:v>25049393</c:v>
                </c:pt>
                <c:pt idx="4">
                  <c:v>18590379.02</c:v>
                </c:pt>
                <c:pt idx="5">
                  <c:v>11272792.23</c:v>
                </c:pt>
                <c:pt idx="6">
                  <c:v>9545609.0899999999</c:v>
                </c:pt>
                <c:pt idx="7">
                  <c:v>6861960.7000000002</c:v>
                </c:pt>
                <c:pt idx="8">
                  <c:v>5975941.8600000003</c:v>
                </c:pt>
                <c:pt idx="9">
                  <c:v>3007757.94</c:v>
                </c:pt>
                <c:pt idx="10">
                  <c:v>2262672.83</c:v>
                </c:pt>
                <c:pt idx="11">
                  <c:v>2168658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41A0-4306-BD05-9708D0DDCD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'Ark1'!$B$18</c:f>
              <c:strCache>
                <c:ptCount val="1"/>
                <c:pt idx="0">
                  <c:v>Budsjett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A00-4F16-B00B-F66C2986E50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A00-4F16-B00B-F66C2986E50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A00-4F16-B00B-F66C2986E50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A00-4F16-B00B-F66C2986E50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A00-4F16-B00B-F66C2986E50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A00-4F16-B00B-F66C2986E500}"/>
              </c:ext>
            </c:extLst>
          </c:dPt>
          <c:dLbls>
            <c:dLbl>
              <c:idx val="1"/>
              <c:layout>
                <c:manualLayout>
                  <c:x val="7.4541076509580445E-2"/>
                  <c:y val="1.6341498979294232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A00-4F16-B00B-F66C2986E500}"/>
                </c:ext>
              </c:extLst>
            </c:dLbl>
            <c:dLbl>
              <c:idx val="3"/>
              <c:layout>
                <c:manualLayout>
                  <c:x val="-7.8967865503298568E-2"/>
                  <c:y val="-1.9732429279673376E-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A00-4F16-B00B-F66C2986E500}"/>
                </c:ext>
              </c:extLst>
            </c:dLbl>
            <c:dLbl>
              <c:idx val="5"/>
              <c:layout>
                <c:manualLayout>
                  <c:x val="-9.7354835150110734E-3"/>
                  <c:y val="8.5010207057451155E-4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A00-4F16-B00B-F66C2986E5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'Ark1'!$A$19:$A$24</c:f>
              <c:strCache>
                <c:ptCount val="6"/>
                <c:pt idx="0">
                  <c:v>Politisk styring</c:v>
                </c:pt>
                <c:pt idx="1">
                  <c:v>Kontroll og revisjon</c:v>
                </c:pt>
                <c:pt idx="2">
                  <c:v>Administrasjon</c:v>
                </c:pt>
                <c:pt idx="3">
                  <c:v>Forvaltningsutgifter i eigedomsforvaltninga</c:v>
                </c:pt>
                <c:pt idx="4">
                  <c:v>Administrasjonslokale</c:v>
                </c:pt>
                <c:pt idx="5">
                  <c:v>Diverse fellesutgifter</c:v>
                </c:pt>
              </c:strCache>
            </c:strRef>
          </c:cat>
          <c:val>
            <c:numRef>
              <c:f>'Ark1'!$B$19:$B$24</c:f>
              <c:numCache>
                <c:formatCode>_-* #\ ##0\ _k_r_-;\-* #\ ##0\ _k_r_-;_-* "-"??\ _k_r_-;_-@_-</c:formatCode>
                <c:ptCount val="6"/>
                <c:pt idx="0">
                  <c:v>2923781.81</c:v>
                </c:pt>
                <c:pt idx="1">
                  <c:v>781500</c:v>
                </c:pt>
                <c:pt idx="2">
                  <c:v>37082549.93</c:v>
                </c:pt>
                <c:pt idx="3">
                  <c:v>1916641</c:v>
                </c:pt>
                <c:pt idx="4">
                  <c:v>3863533.6</c:v>
                </c:pt>
                <c:pt idx="5">
                  <c:v>6832532.7800000003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A00-4F16-B00B-F66C2986E5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0.78564</cdr:x>
      <cdr:y>0.28499</cdr:y>
    </cdr:from>
    <cdr:to>
      <cdr:x>0.86968</cdr:x>
      <cdr:y>0.47122</cdr:y>
    </cdr:to>
    <cdr:sp macro="" textlink="">
      <cdr:nvSpPr>
        <cdr:cNvPr id="2" name="TekstSylinder 1"/>
        <cdr:cNvSpPr txBox="1"/>
      </cdr:nvSpPr>
      <cdr:spPr>
        <a:xfrm xmlns:a="http://schemas.openxmlformats.org/drawingml/2006/main">
          <a:off x="8548007" y="139926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nn-NO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l">
              <a:defRPr sz="1300"/>
            </a:lvl1pPr>
          </a:lstStyle>
          <a:p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r">
              <a:defRPr sz="1300"/>
            </a:lvl1pPr>
          </a:lstStyle>
          <a:p>
            <a:fld id="{157A8A18-3C0E-421A-8799-CF58278E9E75}" type="datetimeFigureOut">
              <a:rPr lang="nn-NO" smtClean="0"/>
              <a:t>10.10.2018</a:t>
            </a:fld>
            <a:endParaRPr lang="nn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l">
              <a:defRPr sz="1300"/>
            </a:lvl1pPr>
          </a:lstStyle>
          <a:p>
            <a:endParaRPr lang="nn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r">
              <a:defRPr sz="1300"/>
            </a:lvl1pPr>
          </a:lstStyle>
          <a:p>
            <a:fld id="{2979DFC0-14A9-4A3F-9D39-E5A71A37CDC5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82330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41AD-C105-481E-ABB1-DF0D9D991730}" type="datetimeFigureOut">
              <a:rPr lang="nn-NO" smtClean="0"/>
              <a:t>10.10.2018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9F0A-49CC-468E-8891-396AF6227F58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351083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41AD-C105-481E-ABB1-DF0D9D991730}" type="datetimeFigureOut">
              <a:rPr lang="nn-NO" smtClean="0"/>
              <a:t>10.10.2018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9F0A-49CC-468E-8891-396AF6227F58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533940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41AD-C105-481E-ABB1-DF0D9D991730}" type="datetimeFigureOut">
              <a:rPr lang="nn-NO" smtClean="0"/>
              <a:t>10.10.2018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9F0A-49CC-468E-8891-396AF6227F58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090887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41AD-C105-481E-ABB1-DF0D9D991730}" type="datetimeFigureOut">
              <a:rPr lang="nn-NO" smtClean="0"/>
              <a:t>10.10.2018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9F0A-49CC-468E-8891-396AF6227F58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78101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41AD-C105-481E-ABB1-DF0D9D991730}" type="datetimeFigureOut">
              <a:rPr lang="nn-NO" smtClean="0"/>
              <a:t>10.10.2018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9F0A-49CC-468E-8891-396AF6227F58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534237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41AD-C105-481E-ABB1-DF0D9D991730}" type="datetimeFigureOut">
              <a:rPr lang="nn-NO" smtClean="0"/>
              <a:t>10.10.2018</a:t>
            </a:fld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9F0A-49CC-468E-8891-396AF6227F58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933776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41AD-C105-481E-ABB1-DF0D9D991730}" type="datetimeFigureOut">
              <a:rPr lang="nn-NO" smtClean="0"/>
              <a:t>10.10.2018</a:t>
            </a:fld>
            <a:endParaRPr lang="nn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9F0A-49CC-468E-8891-396AF6227F58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77941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41AD-C105-481E-ABB1-DF0D9D991730}" type="datetimeFigureOut">
              <a:rPr lang="nn-NO" smtClean="0"/>
              <a:t>10.10.2018</a:t>
            </a:fld>
            <a:endParaRPr lang="nn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9F0A-49CC-468E-8891-396AF6227F58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347904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41AD-C105-481E-ABB1-DF0D9D991730}" type="datetimeFigureOut">
              <a:rPr lang="nn-NO" smtClean="0"/>
              <a:t>10.10.2018</a:t>
            </a:fld>
            <a:endParaRPr lang="nn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9F0A-49CC-468E-8891-396AF6227F58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103033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41AD-C105-481E-ABB1-DF0D9D991730}" type="datetimeFigureOut">
              <a:rPr lang="nn-NO" smtClean="0"/>
              <a:t>10.10.2018</a:t>
            </a:fld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9F0A-49CC-468E-8891-396AF6227F58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71816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n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41AD-C105-481E-ABB1-DF0D9D991730}" type="datetimeFigureOut">
              <a:rPr lang="nn-NO" smtClean="0"/>
              <a:t>10.10.2018</a:t>
            </a:fld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9F0A-49CC-468E-8891-396AF6227F58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935334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A41AD-C105-481E-ABB1-DF0D9D991730}" type="datetimeFigureOut">
              <a:rPr lang="nn-NO" smtClean="0"/>
              <a:t>10.10.2018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69F0A-49CC-468E-8891-396AF6227F58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960461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n-NO" dirty="0" smtClean="0"/>
              <a:t>Volda kommune</a:t>
            </a:r>
            <a:br>
              <a:rPr lang="nn-NO" dirty="0" smtClean="0"/>
            </a:br>
            <a:r>
              <a:rPr lang="nn-NO" dirty="0" smtClean="0"/>
              <a:t/>
            </a:r>
            <a:br>
              <a:rPr lang="nn-NO" dirty="0" smtClean="0"/>
            </a:br>
            <a:r>
              <a:rPr lang="nn-NO" dirty="0" smtClean="0"/>
              <a:t>Politisk-administrativ arbeidssamling</a:t>
            </a:r>
            <a:endParaRPr lang="nn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n-NO" dirty="0"/>
              <a:t>2</a:t>
            </a:r>
            <a:r>
              <a:rPr lang="nn-NO" dirty="0" smtClean="0"/>
              <a:t>. oktober 2018</a:t>
            </a:r>
          </a:p>
          <a:p>
            <a:r>
              <a:rPr lang="nn-NO" dirty="0" smtClean="0"/>
              <a:t>Rådmann Rune Sjurgard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743840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5521" y="122464"/>
            <a:ext cx="9580850" cy="673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312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Sentrale premissar for økonomisk planlegging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507218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nn-NO" dirty="0" smtClean="0"/>
              <a:t>Nye Volda – intensjonsavtalen og satsingar</a:t>
            </a:r>
          </a:p>
          <a:p>
            <a:pPr marL="0" indent="0">
              <a:buNone/>
            </a:pPr>
            <a:r>
              <a:rPr lang="nn-NO" dirty="0" smtClean="0"/>
              <a:t> </a:t>
            </a:r>
          </a:p>
          <a:p>
            <a:r>
              <a:rPr lang="nn-NO" dirty="0" smtClean="0"/>
              <a:t>Kommuneplanen</a:t>
            </a:r>
          </a:p>
          <a:p>
            <a:pPr marL="0" indent="0">
              <a:buNone/>
            </a:pPr>
            <a:r>
              <a:rPr lang="nn-NO" dirty="0"/>
              <a:t>	</a:t>
            </a:r>
            <a:r>
              <a:rPr lang="nn-NO" dirty="0" smtClean="0"/>
              <a:t>- Attraktivitet (folk, næring og trivsel)</a:t>
            </a:r>
          </a:p>
          <a:p>
            <a:pPr marL="0" indent="0">
              <a:buNone/>
            </a:pPr>
            <a:r>
              <a:rPr lang="nn-NO" dirty="0"/>
              <a:t>	</a:t>
            </a:r>
            <a:r>
              <a:rPr lang="nn-NO" dirty="0" smtClean="0"/>
              <a:t>- Busetting</a:t>
            </a:r>
          </a:p>
          <a:p>
            <a:pPr marL="0" indent="0">
              <a:buNone/>
            </a:pPr>
            <a:r>
              <a:rPr lang="nn-NO" dirty="0"/>
              <a:t>	</a:t>
            </a:r>
            <a:r>
              <a:rPr lang="nn-NO" dirty="0" smtClean="0"/>
              <a:t>- Volda i regionen</a:t>
            </a:r>
          </a:p>
          <a:p>
            <a:pPr marL="0" indent="0">
              <a:buNone/>
            </a:pPr>
            <a:r>
              <a:rPr lang="nn-NO" dirty="0"/>
              <a:t>	</a:t>
            </a:r>
            <a:r>
              <a:rPr lang="nn-NO" dirty="0" smtClean="0"/>
              <a:t>- Volda sentrum</a:t>
            </a:r>
          </a:p>
          <a:p>
            <a:pPr marL="0" indent="0">
              <a:buNone/>
            </a:pPr>
            <a:r>
              <a:rPr lang="nn-NO" dirty="0"/>
              <a:t>	</a:t>
            </a:r>
            <a:r>
              <a:rPr lang="nn-NO" dirty="0" smtClean="0"/>
              <a:t>- Folkehelse</a:t>
            </a:r>
          </a:p>
          <a:p>
            <a:pPr marL="0" indent="0">
              <a:buNone/>
            </a:pPr>
            <a:r>
              <a:rPr lang="nn-NO" dirty="0"/>
              <a:t>	</a:t>
            </a:r>
            <a:r>
              <a:rPr lang="nn-NO" dirty="0" smtClean="0"/>
              <a:t>- Klima og miljø</a:t>
            </a:r>
          </a:p>
          <a:p>
            <a:pPr marL="0" indent="0">
              <a:buNone/>
            </a:pPr>
            <a:r>
              <a:rPr lang="nn-NO" dirty="0"/>
              <a:t>	</a:t>
            </a:r>
            <a:r>
              <a:rPr lang="nn-NO" dirty="0" smtClean="0"/>
              <a:t>- Tenester</a:t>
            </a:r>
          </a:p>
          <a:p>
            <a:pPr marL="0" indent="0">
              <a:buNone/>
            </a:pPr>
            <a:r>
              <a:rPr lang="nn-NO" dirty="0"/>
              <a:t>	</a:t>
            </a:r>
            <a:r>
              <a:rPr lang="nn-NO" dirty="0" smtClean="0"/>
              <a:t>- Samfunnstryggleik</a:t>
            </a:r>
          </a:p>
          <a:p>
            <a:pPr marL="0" indent="0">
              <a:buNone/>
            </a:pPr>
            <a:endParaRPr lang="nn-NO" dirty="0" smtClean="0"/>
          </a:p>
          <a:p>
            <a:pPr marL="0" indent="0">
              <a:buNone/>
            </a:pPr>
            <a:endParaRPr lang="nn-NO" dirty="0" smtClean="0"/>
          </a:p>
          <a:p>
            <a:endParaRPr lang="nn-NO" dirty="0" smtClean="0"/>
          </a:p>
          <a:p>
            <a:endParaRPr lang="nn-NO" dirty="0" smtClean="0"/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4073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01386" y="72297"/>
            <a:ext cx="10515600" cy="1325563"/>
          </a:xfrm>
        </p:spPr>
        <p:txBody>
          <a:bodyPr/>
          <a:lstStyle/>
          <a:p>
            <a:r>
              <a:rPr lang="nn-NO" dirty="0" smtClean="0"/>
              <a:t>Utfordrande balansekunst 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01386" y="1223820"/>
            <a:ext cx="10515600" cy="4351338"/>
          </a:xfrm>
        </p:spPr>
        <p:txBody>
          <a:bodyPr>
            <a:normAutofit fontScale="55000" lnSpcReduction="20000"/>
          </a:bodyPr>
          <a:lstStyle/>
          <a:p>
            <a:r>
              <a:rPr lang="nn-NO" dirty="0" smtClean="0"/>
              <a:t>Samfunnstrendar </a:t>
            </a:r>
          </a:p>
          <a:p>
            <a:pPr marL="0" indent="0">
              <a:buNone/>
            </a:pPr>
            <a:r>
              <a:rPr lang="nn-NO" dirty="0"/>
              <a:t>	</a:t>
            </a:r>
            <a:r>
              <a:rPr lang="nn-NO" dirty="0" smtClean="0"/>
              <a:t>- Styringsrenta opp frå 0,75 – 2% i 2021?</a:t>
            </a:r>
          </a:p>
          <a:p>
            <a:pPr marL="0" indent="0">
              <a:buNone/>
            </a:pPr>
            <a:r>
              <a:rPr lang="nn-NO" dirty="0"/>
              <a:t>	</a:t>
            </a:r>
            <a:r>
              <a:rPr lang="nn-NO" dirty="0" smtClean="0"/>
              <a:t>- Demografi og sosial utvikling      sosialhjelp </a:t>
            </a:r>
          </a:p>
          <a:p>
            <a:pPr marL="0" indent="0">
              <a:buNone/>
            </a:pPr>
            <a:r>
              <a:rPr lang="nn-NO" dirty="0"/>
              <a:t>	</a:t>
            </a:r>
            <a:r>
              <a:rPr lang="nn-NO" dirty="0" smtClean="0"/>
              <a:t>  barnevern og </a:t>
            </a:r>
            <a:r>
              <a:rPr lang="nn-NO" dirty="0" err="1" smtClean="0"/>
              <a:t>ressurskrevande</a:t>
            </a:r>
            <a:r>
              <a:rPr lang="nn-NO" dirty="0" smtClean="0"/>
              <a:t> tenester</a:t>
            </a:r>
          </a:p>
          <a:p>
            <a:pPr marL="0" indent="0">
              <a:buNone/>
            </a:pPr>
            <a:r>
              <a:rPr lang="nn-NO" dirty="0"/>
              <a:t>	</a:t>
            </a:r>
            <a:r>
              <a:rPr lang="nn-NO" dirty="0" smtClean="0"/>
              <a:t>- Høgt </a:t>
            </a:r>
            <a:r>
              <a:rPr lang="nn-NO" dirty="0" err="1" smtClean="0"/>
              <a:t>sjukefråver</a:t>
            </a:r>
            <a:r>
              <a:rPr lang="nn-NO" dirty="0" smtClean="0"/>
              <a:t> og deltidsproblematikk</a:t>
            </a:r>
          </a:p>
          <a:p>
            <a:pPr marL="0" indent="0">
              <a:buNone/>
            </a:pPr>
            <a:r>
              <a:rPr lang="nn-NO" dirty="0"/>
              <a:t>	</a:t>
            </a:r>
            <a:r>
              <a:rPr lang="nn-NO" dirty="0" smtClean="0"/>
              <a:t>- Konkurranse om sjukepleiarane og dels også fastlegar </a:t>
            </a:r>
          </a:p>
          <a:p>
            <a:pPr marL="0" indent="0">
              <a:buNone/>
            </a:pPr>
            <a:r>
              <a:rPr lang="nn-NO" dirty="0" smtClean="0"/>
              <a:t> </a:t>
            </a:r>
          </a:p>
          <a:p>
            <a:r>
              <a:rPr lang="nn-NO" dirty="0" smtClean="0"/>
              <a:t>Sentral politikk?</a:t>
            </a:r>
          </a:p>
          <a:p>
            <a:pPr marL="0" indent="0">
              <a:buNone/>
            </a:pPr>
            <a:r>
              <a:rPr lang="nn-NO" dirty="0" smtClean="0"/>
              <a:t>	- Regjeringa sine signal om forventing til </a:t>
            </a:r>
          </a:p>
          <a:p>
            <a:pPr marL="0" indent="0">
              <a:buNone/>
            </a:pPr>
            <a:r>
              <a:rPr lang="nn-NO" dirty="0"/>
              <a:t>	</a:t>
            </a:r>
            <a:r>
              <a:rPr lang="nn-NO" dirty="0" smtClean="0"/>
              <a:t>  veksten i offentleg sektor </a:t>
            </a:r>
          </a:p>
          <a:p>
            <a:pPr marL="0" indent="0">
              <a:buNone/>
            </a:pPr>
            <a:r>
              <a:rPr lang="nn-NO" dirty="0"/>
              <a:t>	</a:t>
            </a:r>
            <a:r>
              <a:rPr lang="nn-NO" dirty="0" smtClean="0"/>
              <a:t>- Sentrale normer og kvalitetskrav</a:t>
            </a:r>
          </a:p>
          <a:p>
            <a:pPr marL="0" indent="0">
              <a:buNone/>
            </a:pPr>
            <a:r>
              <a:rPr lang="nn-NO" dirty="0"/>
              <a:t>	</a:t>
            </a:r>
            <a:r>
              <a:rPr lang="nn-NO" dirty="0" smtClean="0"/>
              <a:t>- Desentralisering av oppgåver (Samhandlingsreforma tyngst) </a:t>
            </a:r>
          </a:p>
          <a:p>
            <a:pPr marL="0" indent="0">
              <a:buNone/>
            </a:pPr>
            <a:endParaRPr lang="nn-NO" dirty="0" smtClean="0"/>
          </a:p>
          <a:p>
            <a:r>
              <a:rPr lang="nn-NO" dirty="0" smtClean="0"/>
              <a:t> Volda kommunestyre sine ambisjonar?</a:t>
            </a:r>
          </a:p>
          <a:p>
            <a:pPr marL="0" indent="0">
              <a:buNone/>
            </a:pPr>
            <a:r>
              <a:rPr lang="nn-NO" dirty="0" smtClean="0"/>
              <a:t>	- Nye investeringar til 550 </a:t>
            </a:r>
            <a:r>
              <a:rPr lang="nn-NO" dirty="0" err="1" smtClean="0"/>
              <a:t>mill</a:t>
            </a:r>
            <a:r>
              <a:rPr lang="nn-NO" dirty="0" smtClean="0"/>
              <a:t> = 27,5 </a:t>
            </a:r>
            <a:r>
              <a:rPr lang="nn-NO" dirty="0" err="1" smtClean="0"/>
              <a:t>mill</a:t>
            </a:r>
            <a:r>
              <a:rPr lang="nn-NO" dirty="0" smtClean="0"/>
              <a:t> i </a:t>
            </a:r>
            <a:r>
              <a:rPr lang="nn-NO" dirty="0" err="1" smtClean="0"/>
              <a:t>kap</a:t>
            </a:r>
            <a:r>
              <a:rPr lang="nn-NO" dirty="0" smtClean="0"/>
              <a:t> </a:t>
            </a:r>
            <a:r>
              <a:rPr lang="nn-NO" dirty="0" err="1" smtClean="0"/>
              <a:t>utg</a:t>
            </a:r>
            <a:r>
              <a:rPr lang="nn-NO" dirty="0" smtClean="0"/>
              <a:t> </a:t>
            </a:r>
          </a:p>
          <a:p>
            <a:pPr marL="0" indent="0">
              <a:buNone/>
            </a:pPr>
            <a:endParaRPr lang="nn-NO" dirty="0"/>
          </a:p>
        </p:txBody>
      </p:sp>
      <p:pic>
        <p:nvPicPr>
          <p:cNvPr id="5" name="Bilde 4" descr="Skjermutklipp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530" y="285550"/>
            <a:ext cx="4278084" cy="2720753"/>
          </a:xfrm>
          <a:prstGeom prst="rect">
            <a:avLst/>
          </a:prstGeom>
        </p:spPr>
      </p:pic>
      <p:pic>
        <p:nvPicPr>
          <p:cNvPr id="7" name="Bild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530" y="3246049"/>
            <a:ext cx="4278084" cy="2386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l høyre 7"/>
          <p:cNvSpPr/>
          <p:nvPr/>
        </p:nvSpPr>
        <p:spPr>
          <a:xfrm>
            <a:off x="3554186" y="1804156"/>
            <a:ext cx="212272" cy="21227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229237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Vi står midt opp i</a:t>
            </a:r>
            <a:endParaRPr lang="nn-NO" dirty="0"/>
          </a:p>
        </p:txBody>
      </p:sp>
      <p:sp>
        <p:nvSpPr>
          <p:cNvPr id="3" name="TekstSylinder 2"/>
          <p:cNvSpPr txBox="1"/>
          <p:nvPr/>
        </p:nvSpPr>
        <p:spPr>
          <a:xfrm>
            <a:off x="838200" y="1208314"/>
            <a:ext cx="10400348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sz="2400" dirty="0" smtClean="0"/>
              <a:t>Vi byggjer ny kommune – forventingar om kvalitet og meir ut av kvar krone</a:t>
            </a:r>
          </a:p>
          <a:p>
            <a:endParaRPr lang="nn-NO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sz="2400" dirty="0" smtClean="0"/>
              <a:t>Utgiftene i ressurskrevjande tenester, sosialhjelp og ev også barnevern veks </a:t>
            </a:r>
          </a:p>
          <a:p>
            <a:r>
              <a:rPr lang="nn-NO" sz="2400" dirty="0" smtClean="0"/>
              <a:t>    meir enn inntektene</a:t>
            </a:r>
          </a:p>
          <a:p>
            <a:endParaRPr lang="nn-NO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sz="2400" dirty="0" smtClean="0"/>
              <a:t>Ev nye investeringar til </a:t>
            </a:r>
            <a:r>
              <a:rPr lang="nn-NO" sz="2400" dirty="0" err="1" smtClean="0"/>
              <a:t>ca</a:t>
            </a:r>
            <a:r>
              <a:rPr lang="nn-NO" sz="2400" dirty="0" smtClean="0"/>
              <a:t> 640 </a:t>
            </a:r>
            <a:r>
              <a:rPr lang="nn-NO" sz="2400" dirty="0" err="1" smtClean="0"/>
              <a:t>mill</a:t>
            </a:r>
            <a:endParaRPr lang="nn-NO" sz="2400" dirty="0" smtClean="0"/>
          </a:p>
          <a:p>
            <a:r>
              <a:rPr lang="nn-NO" sz="2400" dirty="0"/>
              <a:t>	</a:t>
            </a:r>
            <a:r>
              <a:rPr lang="nn-NO" sz="2400" dirty="0" smtClean="0"/>
              <a:t>- Volda ungdomsskule</a:t>
            </a:r>
          </a:p>
          <a:p>
            <a:r>
              <a:rPr lang="nn-NO" sz="2400" dirty="0"/>
              <a:t>	</a:t>
            </a:r>
            <a:r>
              <a:rPr lang="nn-NO" sz="2400" dirty="0" smtClean="0"/>
              <a:t>- Ny barnehage</a:t>
            </a:r>
          </a:p>
          <a:p>
            <a:r>
              <a:rPr lang="nn-NO" sz="2400" dirty="0"/>
              <a:t>	</a:t>
            </a:r>
            <a:r>
              <a:rPr lang="nn-NO" sz="2400" dirty="0" smtClean="0"/>
              <a:t>- Idrettshall</a:t>
            </a:r>
          </a:p>
          <a:p>
            <a:r>
              <a:rPr lang="nn-NO" sz="2400" dirty="0"/>
              <a:t>	</a:t>
            </a:r>
            <a:r>
              <a:rPr lang="nn-NO" sz="2400" dirty="0" smtClean="0"/>
              <a:t>- Svømmehall</a:t>
            </a:r>
          </a:p>
          <a:p>
            <a:r>
              <a:rPr lang="nn-NO" sz="2400" dirty="0"/>
              <a:t>	</a:t>
            </a:r>
            <a:r>
              <a:rPr lang="nn-NO" sz="2400" dirty="0" smtClean="0"/>
              <a:t>- Kulturhus</a:t>
            </a:r>
          </a:p>
          <a:p>
            <a:r>
              <a:rPr lang="nn-NO" sz="2400" dirty="0"/>
              <a:t>	</a:t>
            </a:r>
            <a:r>
              <a:rPr lang="nn-NO" sz="2400" dirty="0" smtClean="0"/>
              <a:t>- Flaumførebygging</a:t>
            </a:r>
          </a:p>
          <a:p>
            <a:endParaRPr lang="nn-NO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sz="2400" dirty="0" smtClean="0"/>
              <a:t>Volda Campus arena </a:t>
            </a:r>
          </a:p>
          <a:p>
            <a:r>
              <a:rPr lang="nn-NO" sz="2400" dirty="0"/>
              <a:t>	</a:t>
            </a:r>
            <a:r>
              <a:rPr lang="nn-NO" sz="2400" dirty="0" smtClean="0"/>
              <a:t>- 30 </a:t>
            </a:r>
            <a:r>
              <a:rPr lang="nn-NO" sz="2400" dirty="0" err="1" smtClean="0"/>
              <a:t>mill</a:t>
            </a:r>
            <a:r>
              <a:rPr lang="nn-NO" sz="2400" dirty="0" smtClean="0"/>
              <a:t> i tilskot, infrastruktur 20 </a:t>
            </a:r>
            <a:r>
              <a:rPr lang="nn-NO" sz="2400" dirty="0" err="1" smtClean="0"/>
              <a:t>mill</a:t>
            </a:r>
            <a:r>
              <a:rPr lang="nn-NO" sz="2400" dirty="0" smtClean="0"/>
              <a:t> (?) spelemiddelgaranti og lånegaranti</a:t>
            </a:r>
          </a:p>
          <a:p>
            <a:endParaRPr lang="nn-NO" sz="2400" dirty="0"/>
          </a:p>
        </p:txBody>
      </p:sp>
    </p:spTree>
    <p:extLst>
      <p:ext uri="{BB962C8B-B14F-4D97-AF65-F5344CB8AC3E}">
        <p14:creationId xmlns:p14="http://schemas.microsoft.com/office/powerpoint/2010/main" val="3233112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b="1" dirty="0" smtClean="0">
                <a:solidFill>
                  <a:srgbClr val="0070C0"/>
                </a:solidFill>
              </a:rPr>
              <a:t>Norges bank</a:t>
            </a:r>
            <a:br>
              <a:rPr lang="nn-NO" b="1" dirty="0" smtClean="0">
                <a:solidFill>
                  <a:srgbClr val="0070C0"/>
                </a:solidFill>
              </a:rPr>
            </a:br>
            <a:r>
              <a:rPr lang="nn-NO" b="1" dirty="0" smtClean="0">
                <a:solidFill>
                  <a:srgbClr val="0070C0"/>
                </a:solidFill>
              </a:rPr>
              <a:t>Pengepolitisk rapport 3/18 September</a:t>
            </a:r>
            <a:endParaRPr lang="nn-NO" b="1" dirty="0">
              <a:solidFill>
                <a:srgbClr val="0070C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nb-NO" i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nb-NO" i="1" dirty="0" smtClean="0">
                <a:solidFill>
                  <a:srgbClr val="0070C0"/>
                </a:solidFill>
              </a:rPr>
              <a:t>Styringsrenten </a:t>
            </a:r>
            <a:r>
              <a:rPr lang="nb-NO" i="1" dirty="0">
                <a:solidFill>
                  <a:srgbClr val="0070C0"/>
                </a:solidFill>
              </a:rPr>
              <a:t>ble hevet med 0,25 </a:t>
            </a:r>
          </a:p>
          <a:p>
            <a:pPr marL="0" indent="0">
              <a:buNone/>
            </a:pPr>
            <a:r>
              <a:rPr lang="nb-NO" i="1" dirty="0" smtClean="0">
                <a:solidFill>
                  <a:srgbClr val="0070C0"/>
                </a:solidFill>
              </a:rPr>
              <a:t>prosentenheter </a:t>
            </a:r>
            <a:r>
              <a:rPr lang="nb-NO" i="1" dirty="0">
                <a:solidFill>
                  <a:srgbClr val="0070C0"/>
                </a:solidFill>
              </a:rPr>
              <a:t>på dette rentemøtet, </a:t>
            </a:r>
            <a:endParaRPr lang="nb-NO" i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nb-NO" i="1" dirty="0" smtClean="0">
                <a:solidFill>
                  <a:srgbClr val="0070C0"/>
                </a:solidFill>
              </a:rPr>
              <a:t>til </a:t>
            </a:r>
            <a:r>
              <a:rPr lang="nb-NO" i="1" dirty="0">
                <a:solidFill>
                  <a:srgbClr val="0070C0"/>
                </a:solidFill>
              </a:rPr>
              <a:t>0,75 prosent</a:t>
            </a:r>
            <a:r>
              <a:rPr lang="nb-NO" i="1" dirty="0" smtClean="0">
                <a:solidFill>
                  <a:srgbClr val="0070C0"/>
                </a:solidFill>
              </a:rPr>
              <a:t>. Ifølge </a:t>
            </a:r>
            <a:r>
              <a:rPr lang="nb-NO" i="1" dirty="0">
                <a:solidFill>
                  <a:srgbClr val="0070C0"/>
                </a:solidFill>
              </a:rPr>
              <a:t>prognosen i </a:t>
            </a:r>
            <a:endParaRPr lang="nb-NO" i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nb-NO" i="1" dirty="0" smtClean="0">
                <a:solidFill>
                  <a:srgbClr val="0070C0"/>
                </a:solidFill>
              </a:rPr>
              <a:t>denne </a:t>
            </a:r>
            <a:r>
              <a:rPr lang="nb-NO" i="1" dirty="0">
                <a:solidFill>
                  <a:srgbClr val="0070C0"/>
                </a:solidFill>
              </a:rPr>
              <a:t>rapporten økes renten igjen i </a:t>
            </a:r>
            <a:endParaRPr lang="nb-NO" i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nb-NO" i="1" dirty="0" smtClean="0">
                <a:solidFill>
                  <a:srgbClr val="0070C0"/>
                </a:solidFill>
              </a:rPr>
              <a:t>første </a:t>
            </a:r>
            <a:r>
              <a:rPr lang="nb-NO" i="1" dirty="0">
                <a:solidFill>
                  <a:srgbClr val="0070C0"/>
                </a:solidFill>
              </a:rPr>
              <a:t>kvartal neste år. </a:t>
            </a:r>
            <a:endParaRPr lang="nb-NO" i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nb-NO" i="1" dirty="0" smtClean="0">
                <a:solidFill>
                  <a:srgbClr val="0070C0"/>
                </a:solidFill>
              </a:rPr>
              <a:t>Deretter heves </a:t>
            </a:r>
            <a:r>
              <a:rPr lang="nn-NO" i="1" dirty="0" smtClean="0">
                <a:solidFill>
                  <a:srgbClr val="0070C0"/>
                </a:solidFill>
              </a:rPr>
              <a:t>den </a:t>
            </a:r>
            <a:r>
              <a:rPr lang="nn-NO" i="1" dirty="0">
                <a:solidFill>
                  <a:srgbClr val="0070C0"/>
                </a:solidFill>
              </a:rPr>
              <a:t>gradvis, </a:t>
            </a:r>
            <a:endParaRPr lang="nn-NO" i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nn-NO" i="1" dirty="0" smtClean="0">
                <a:solidFill>
                  <a:srgbClr val="0070C0"/>
                </a:solidFill>
              </a:rPr>
              <a:t>til </a:t>
            </a:r>
            <a:r>
              <a:rPr lang="nn-NO" i="1" dirty="0">
                <a:solidFill>
                  <a:srgbClr val="0070C0"/>
                </a:solidFill>
              </a:rPr>
              <a:t>om lag 2 prosent ved utgangen </a:t>
            </a:r>
            <a:endParaRPr lang="nn-NO" i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nn-NO" i="1" dirty="0" smtClean="0">
                <a:solidFill>
                  <a:srgbClr val="0070C0"/>
                </a:solidFill>
              </a:rPr>
              <a:t>av </a:t>
            </a:r>
            <a:r>
              <a:rPr lang="nn-NO" i="1" dirty="0">
                <a:solidFill>
                  <a:srgbClr val="0070C0"/>
                </a:solidFill>
              </a:rPr>
              <a:t>2021.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236" y="1976098"/>
            <a:ext cx="5781072" cy="433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285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438" t="40530" r="38553" b="223"/>
          <a:stretch/>
        </p:blipFill>
        <p:spPr>
          <a:xfrm>
            <a:off x="8548007" y="1092914"/>
            <a:ext cx="3265714" cy="4684261"/>
          </a:xfrm>
          <a:prstGeom prst="rect">
            <a:avLst/>
          </a:prstGeom>
        </p:spPr>
      </p:pic>
      <p:sp>
        <p:nvSpPr>
          <p:cNvPr id="2" name="TekstSylinder 1"/>
          <p:cNvSpPr txBox="1"/>
          <p:nvPr/>
        </p:nvSpPr>
        <p:spPr>
          <a:xfrm>
            <a:off x="220436" y="424542"/>
            <a:ext cx="10344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 smtClean="0"/>
              <a:t>Kva strategi skal Volda kommune velje i si økonomiske planlegging slik at nye Volda får handlingsrom? </a:t>
            </a:r>
            <a:endParaRPr lang="nn-NO" sz="2400" dirty="0"/>
          </a:p>
        </p:txBody>
      </p:sp>
      <p:sp>
        <p:nvSpPr>
          <p:cNvPr id="3" name="TekstSylinder 2"/>
          <p:cNvSpPr txBox="1"/>
          <p:nvPr/>
        </p:nvSpPr>
        <p:spPr>
          <a:xfrm flipH="1">
            <a:off x="9730132" y="2546860"/>
            <a:ext cx="1309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3600" dirty="0" smtClean="0"/>
              <a:t>Gjeld</a:t>
            </a:r>
            <a:endParaRPr lang="nn-NO" sz="3600" dirty="0"/>
          </a:p>
        </p:txBody>
      </p:sp>
      <p:graphicFrame>
        <p:nvGraphicFramePr>
          <p:cNvPr id="6" name="Tabel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731965"/>
              </p:ext>
            </p:extLst>
          </p:nvPr>
        </p:nvGraphicFramePr>
        <p:xfrm>
          <a:off x="220436" y="1621285"/>
          <a:ext cx="8127999" cy="2319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86599039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50767678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571330746"/>
                    </a:ext>
                  </a:extLst>
                </a:gridCol>
              </a:tblGrid>
              <a:tr h="559828">
                <a:tc>
                  <a:txBody>
                    <a:bodyPr/>
                    <a:lstStyle/>
                    <a:p>
                      <a:r>
                        <a:rPr lang="nn-NO" dirty="0" smtClean="0">
                          <a:solidFill>
                            <a:schemeClr val="tx1"/>
                          </a:solidFill>
                        </a:rPr>
                        <a:t>Lån</a:t>
                      </a:r>
                      <a:r>
                        <a:rPr lang="nn-NO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n-NO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dirty="0" smtClean="0">
                          <a:solidFill>
                            <a:schemeClr val="tx1"/>
                          </a:solidFill>
                        </a:rPr>
                        <a:t>Nye investeringar</a:t>
                      </a:r>
                      <a:endParaRPr lang="nn-NO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dirty="0" smtClean="0">
                          <a:solidFill>
                            <a:schemeClr val="tx1"/>
                          </a:solidFill>
                        </a:rPr>
                        <a:t>Stresstest 1</a:t>
                      </a:r>
                      <a:r>
                        <a:rPr lang="nn-NO" baseline="0" dirty="0" smtClean="0">
                          <a:solidFill>
                            <a:schemeClr val="tx1"/>
                          </a:solidFill>
                        </a:rPr>
                        <a:t> %-poeng Renteauke</a:t>
                      </a:r>
                      <a:endParaRPr lang="nn-NO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4330576"/>
                  </a:ext>
                </a:extLst>
              </a:tr>
              <a:tr h="559828">
                <a:tc>
                  <a:txBody>
                    <a:bodyPr/>
                    <a:lstStyle/>
                    <a:p>
                      <a:r>
                        <a:rPr lang="nn-NO" dirty="0" smtClean="0">
                          <a:solidFill>
                            <a:schemeClr val="tx1"/>
                          </a:solidFill>
                        </a:rPr>
                        <a:t>1 200 000 000 (2018)</a:t>
                      </a:r>
                      <a:endParaRPr lang="nn-NO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n-NO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dirty="0" smtClean="0">
                          <a:solidFill>
                            <a:schemeClr val="tx1"/>
                          </a:solidFill>
                        </a:rPr>
                        <a:t>  8 000 000</a:t>
                      </a:r>
                      <a:endParaRPr lang="nn-NO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081790"/>
                  </a:ext>
                </a:extLst>
              </a:tr>
              <a:tr h="559828">
                <a:tc>
                  <a:txBody>
                    <a:bodyPr/>
                    <a:lstStyle/>
                    <a:p>
                      <a:endParaRPr lang="nn-NO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dirty="0" smtClean="0">
                          <a:solidFill>
                            <a:schemeClr val="tx1"/>
                          </a:solidFill>
                        </a:rPr>
                        <a:t>   640 000 000</a:t>
                      </a:r>
                      <a:endParaRPr lang="nn-NO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baseline="0" dirty="0" smtClean="0">
                          <a:solidFill>
                            <a:schemeClr val="tx1"/>
                          </a:solidFill>
                        </a:rPr>
                        <a:t>  4</a:t>
                      </a:r>
                      <a:r>
                        <a:rPr lang="nn-NO" dirty="0" smtClean="0">
                          <a:solidFill>
                            <a:schemeClr val="tx1"/>
                          </a:solidFill>
                        </a:rPr>
                        <a:t> 000 000</a:t>
                      </a:r>
                      <a:endParaRPr lang="nn-NO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564174"/>
                  </a:ext>
                </a:extLst>
              </a:tr>
              <a:tr h="559828">
                <a:tc>
                  <a:txBody>
                    <a:bodyPr/>
                    <a:lstStyle/>
                    <a:p>
                      <a:r>
                        <a:rPr lang="nn-NO" dirty="0" smtClean="0">
                          <a:solidFill>
                            <a:schemeClr val="tx1"/>
                          </a:solidFill>
                        </a:rPr>
                        <a:t>1 840 000 000</a:t>
                      </a:r>
                      <a:endParaRPr lang="nn-NO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n-NO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dirty="0" smtClean="0">
                          <a:solidFill>
                            <a:schemeClr val="tx1"/>
                          </a:solidFill>
                        </a:rPr>
                        <a:t>12 000 000</a:t>
                      </a:r>
                      <a:endParaRPr lang="nn-NO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88247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975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Handlingsalternativ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531710"/>
            <a:ext cx="10515600" cy="4351338"/>
          </a:xfrm>
        </p:spPr>
        <p:txBody>
          <a:bodyPr/>
          <a:lstStyle/>
          <a:p>
            <a:r>
              <a:rPr lang="nn-NO" dirty="0" err="1" smtClean="0"/>
              <a:t>Effektivisering</a:t>
            </a:r>
            <a:endParaRPr lang="nn-NO" dirty="0" smtClean="0"/>
          </a:p>
          <a:p>
            <a:r>
              <a:rPr lang="nn-NO" dirty="0" smtClean="0"/>
              <a:t>Omflytting av ressursar i tenestetrappa i helse og omsorg</a:t>
            </a:r>
          </a:p>
          <a:p>
            <a:r>
              <a:rPr lang="nn-NO" dirty="0" smtClean="0"/>
              <a:t>Utnytte kapasiteten i skular og barnehagar (strukturendring)</a:t>
            </a:r>
          </a:p>
          <a:p>
            <a:r>
              <a:rPr lang="nn-NO" dirty="0" smtClean="0"/>
              <a:t>Utgreie drifta av tekniske tenester (VVA – konkurranseutsetting ev privatisering/setje bort drift?)</a:t>
            </a:r>
          </a:p>
          <a:p>
            <a:r>
              <a:rPr lang="nn-NO" dirty="0" smtClean="0"/>
              <a:t>Redusere tenestetilbodet (</a:t>
            </a:r>
            <a:r>
              <a:rPr lang="nn-NO" dirty="0" err="1" smtClean="0"/>
              <a:t>t.d</a:t>
            </a:r>
            <a:r>
              <a:rPr lang="nn-NO" dirty="0" smtClean="0"/>
              <a:t> SFO, grønt/park…)</a:t>
            </a:r>
          </a:p>
          <a:p>
            <a:r>
              <a:rPr lang="nn-NO" dirty="0" smtClean="0"/>
              <a:t>Auke eigedomsskatten 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035373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Volda kommune – netto rammer </a:t>
            </a:r>
            <a:r>
              <a:rPr lang="nn-NO" dirty="0" err="1" smtClean="0"/>
              <a:t>pr</a:t>
            </a:r>
            <a:r>
              <a:rPr lang="nn-NO" dirty="0" smtClean="0"/>
              <a:t> sektor</a:t>
            </a:r>
            <a:endParaRPr lang="nn-NO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5480372"/>
              </p:ext>
            </p:extLst>
          </p:nvPr>
        </p:nvGraphicFramePr>
        <p:xfrm>
          <a:off x="0" y="1825624"/>
          <a:ext cx="10880271" cy="4909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el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281192"/>
              </p:ext>
            </p:extLst>
          </p:nvPr>
        </p:nvGraphicFramePr>
        <p:xfrm>
          <a:off x="7282544" y="3690262"/>
          <a:ext cx="4909456" cy="31677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6324">
                  <a:extLst>
                    <a:ext uri="{9D8B030D-6E8A-4147-A177-3AD203B41FA5}">
                      <a16:colId xmlns:a16="http://schemas.microsoft.com/office/drawing/2014/main" val="1390297099"/>
                    </a:ext>
                  </a:extLst>
                </a:gridCol>
                <a:gridCol w="1295751">
                  <a:extLst>
                    <a:ext uri="{9D8B030D-6E8A-4147-A177-3AD203B41FA5}">
                      <a16:colId xmlns:a16="http://schemas.microsoft.com/office/drawing/2014/main" val="4055585987"/>
                    </a:ext>
                  </a:extLst>
                </a:gridCol>
                <a:gridCol w="1137381">
                  <a:extLst>
                    <a:ext uri="{9D8B030D-6E8A-4147-A177-3AD203B41FA5}">
                      <a16:colId xmlns:a16="http://schemas.microsoft.com/office/drawing/2014/main" val="2989313923"/>
                    </a:ext>
                  </a:extLst>
                </a:gridCol>
              </a:tblGrid>
              <a:tr h="226267">
                <a:tc>
                  <a:txBody>
                    <a:bodyPr/>
                    <a:lstStyle/>
                    <a:p>
                      <a:pPr algn="l" fontAlgn="b"/>
                      <a:endParaRPr lang="nn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100" u="none" strike="noStrike" dirty="0">
                          <a:effectLst/>
                        </a:rPr>
                        <a:t>Budsjett</a:t>
                      </a:r>
                      <a:endParaRPr lang="nn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100" u="none" strike="noStrike">
                          <a:effectLst/>
                        </a:rPr>
                        <a:t>1 %</a:t>
                      </a:r>
                      <a:endParaRPr lang="nn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38918"/>
                  </a:ext>
                </a:extLst>
              </a:tr>
              <a:tr h="226267">
                <a:tc>
                  <a:txBody>
                    <a:bodyPr/>
                    <a:lstStyle/>
                    <a:p>
                      <a:pPr algn="l" fontAlgn="b"/>
                      <a:r>
                        <a:rPr lang="nn-NO" sz="1100" u="none" strike="noStrike">
                          <a:effectLst/>
                        </a:rPr>
                        <a:t>Opplæring og oppvekst</a:t>
                      </a:r>
                      <a:endParaRPr lang="nn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100" u="none" strike="noStrike">
                          <a:effectLst/>
                        </a:rPr>
                        <a:t>           211 128 785    </a:t>
                      </a:r>
                      <a:endParaRPr lang="nn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100" u="none" strike="noStrike">
                          <a:effectLst/>
                        </a:rPr>
                        <a:t>           2 111 288    </a:t>
                      </a:r>
                      <a:endParaRPr lang="nn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57675093"/>
                  </a:ext>
                </a:extLst>
              </a:tr>
              <a:tr h="226267">
                <a:tc>
                  <a:txBody>
                    <a:bodyPr/>
                    <a:lstStyle/>
                    <a:p>
                      <a:pPr algn="l" fontAlgn="b"/>
                      <a:r>
                        <a:rPr lang="nn-NO" sz="1100" u="none" strike="noStrike">
                          <a:effectLst/>
                        </a:rPr>
                        <a:t>Helse og omsorg</a:t>
                      </a:r>
                      <a:endParaRPr lang="nn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100" u="none" strike="noStrike">
                          <a:effectLst/>
                        </a:rPr>
                        <a:t>           190 554 123    </a:t>
                      </a:r>
                      <a:endParaRPr lang="nn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100" u="none" strike="noStrike">
                          <a:effectLst/>
                        </a:rPr>
                        <a:t>           1 905 541    </a:t>
                      </a:r>
                      <a:endParaRPr lang="nn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79416668"/>
                  </a:ext>
                </a:extLst>
              </a:tr>
              <a:tr h="226267">
                <a:tc>
                  <a:txBody>
                    <a:bodyPr/>
                    <a:lstStyle/>
                    <a:p>
                      <a:pPr algn="l" fontAlgn="b"/>
                      <a:r>
                        <a:rPr lang="nn-NO" sz="1100" u="none" strike="noStrike">
                          <a:effectLst/>
                        </a:rPr>
                        <a:t>Teknisk</a:t>
                      </a:r>
                      <a:endParaRPr lang="nn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100" u="none" strike="noStrike">
                          <a:effectLst/>
                        </a:rPr>
                        <a:t>             38 981 132    </a:t>
                      </a:r>
                      <a:endParaRPr lang="nn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100" u="none" strike="noStrike">
                          <a:effectLst/>
                        </a:rPr>
                        <a:t>              389 811    </a:t>
                      </a:r>
                      <a:endParaRPr lang="nn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77485111"/>
                  </a:ext>
                </a:extLst>
              </a:tr>
              <a:tr h="226267">
                <a:tc>
                  <a:txBody>
                    <a:bodyPr/>
                    <a:lstStyle/>
                    <a:p>
                      <a:pPr algn="l" fontAlgn="b"/>
                      <a:r>
                        <a:rPr lang="nn-NO" sz="1100" u="none" strike="noStrike" dirty="0">
                          <a:effectLst/>
                        </a:rPr>
                        <a:t>Barnevern Volda kommune</a:t>
                      </a:r>
                      <a:endParaRPr lang="nn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100" u="none" strike="noStrike" dirty="0">
                          <a:effectLst/>
                        </a:rPr>
                        <a:t>             25 049 393    </a:t>
                      </a:r>
                      <a:endParaRPr lang="nn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100" u="none" strike="noStrike" dirty="0">
                          <a:effectLst/>
                        </a:rPr>
                        <a:t>              250 494    </a:t>
                      </a:r>
                      <a:endParaRPr lang="nn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47841174"/>
                  </a:ext>
                </a:extLst>
              </a:tr>
              <a:tr h="226267">
                <a:tc>
                  <a:txBody>
                    <a:bodyPr/>
                    <a:lstStyle/>
                    <a:p>
                      <a:pPr algn="l" fontAlgn="b"/>
                      <a:r>
                        <a:rPr lang="nn-NO" sz="1100" u="none" strike="noStrike">
                          <a:effectLst/>
                        </a:rPr>
                        <a:t>Personal og organisasjon</a:t>
                      </a:r>
                      <a:endParaRPr lang="nn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100" u="none" strike="noStrike">
                          <a:effectLst/>
                        </a:rPr>
                        <a:t>             18 590 379    </a:t>
                      </a:r>
                      <a:endParaRPr lang="nn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100" u="none" strike="noStrike">
                          <a:effectLst/>
                        </a:rPr>
                        <a:t>              185 904    </a:t>
                      </a:r>
                      <a:endParaRPr lang="nn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02226284"/>
                  </a:ext>
                </a:extLst>
              </a:tr>
              <a:tr h="226267">
                <a:tc>
                  <a:txBody>
                    <a:bodyPr/>
                    <a:lstStyle/>
                    <a:p>
                      <a:pPr algn="l" fontAlgn="b"/>
                      <a:r>
                        <a:rPr lang="nn-NO" sz="1100" u="none" strike="noStrike">
                          <a:effectLst/>
                        </a:rPr>
                        <a:t>Service og kultur</a:t>
                      </a:r>
                      <a:endParaRPr lang="nn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100" u="none" strike="noStrike">
                          <a:effectLst/>
                        </a:rPr>
                        <a:t>             11 272 792    </a:t>
                      </a:r>
                      <a:endParaRPr lang="nn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100" u="none" strike="noStrike">
                          <a:effectLst/>
                        </a:rPr>
                        <a:t>              112 728    </a:t>
                      </a:r>
                      <a:endParaRPr lang="nn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80696413"/>
                  </a:ext>
                </a:extLst>
              </a:tr>
              <a:tr h="226267">
                <a:tc>
                  <a:txBody>
                    <a:bodyPr/>
                    <a:lstStyle/>
                    <a:p>
                      <a:pPr algn="l" fontAlgn="b"/>
                      <a:r>
                        <a:rPr lang="nn-NO" sz="1100" u="none" strike="noStrike">
                          <a:effectLst/>
                        </a:rPr>
                        <a:t>NAV Kommune</a:t>
                      </a:r>
                      <a:endParaRPr lang="nn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100" u="none" strike="noStrike">
                          <a:effectLst/>
                        </a:rPr>
                        <a:t>                9 545 609    </a:t>
                      </a:r>
                      <a:endParaRPr lang="nn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100" u="none" strike="noStrike">
                          <a:effectLst/>
                        </a:rPr>
                        <a:t>                95 456    </a:t>
                      </a:r>
                      <a:endParaRPr lang="nn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14118224"/>
                  </a:ext>
                </a:extLst>
              </a:tr>
              <a:tr h="226267">
                <a:tc>
                  <a:txBody>
                    <a:bodyPr/>
                    <a:lstStyle/>
                    <a:p>
                      <a:pPr algn="l" fontAlgn="b"/>
                      <a:r>
                        <a:rPr lang="nn-NO" sz="1100" u="none" strike="noStrike">
                          <a:effectLst/>
                        </a:rPr>
                        <a:t>Utvikling</a:t>
                      </a:r>
                      <a:endParaRPr lang="nn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100" u="none" strike="noStrike">
                          <a:effectLst/>
                        </a:rPr>
                        <a:t>                6 861 961    </a:t>
                      </a:r>
                      <a:endParaRPr lang="nn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100" u="none" strike="noStrike">
                          <a:effectLst/>
                        </a:rPr>
                        <a:t>                68 620    </a:t>
                      </a:r>
                      <a:endParaRPr lang="nn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44548775"/>
                  </a:ext>
                </a:extLst>
              </a:tr>
              <a:tr h="226267">
                <a:tc>
                  <a:txBody>
                    <a:bodyPr/>
                    <a:lstStyle/>
                    <a:p>
                      <a:pPr algn="l" fontAlgn="b"/>
                      <a:r>
                        <a:rPr lang="nn-NO" sz="1100" u="none" strike="noStrike">
                          <a:effectLst/>
                        </a:rPr>
                        <a:t>Økonomi</a:t>
                      </a:r>
                      <a:endParaRPr lang="nn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100" u="none" strike="noStrike">
                          <a:effectLst/>
                        </a:rPr>
                        <a:t>                5 975 942    </a:t>
                      </a:r>
                      <a:endParaRPr lang="nn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100" u="none" strike="noStrike">
                          <a:effectLst/>
                        </a:rPr>
                        <a:t>                59 759    </a:t>
                      </a:r>
                      <a:endParaRPr lang="nn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4005781"/>
                  </a:ext>
                </a:extLst>
              </a:tr>
              <a:tr h="226267">
                <a:tc>
                  <a:txBody>
                    <a:bodyPr/>
                    <a:lstStyle/>
                    <a:p>
                      <a:pPr algn="l" fontAlgn="b"/>
                      <a:r>
                        <a:rPr lang="nn-NO" sz="1100" u="none" strike="noStrike">
                          <a:effectLst/>
                        </a:rPr>
                        <a:t>Politisk verksemd</a:t>
                      </a:r>
                      <a:endParaRPr lang="nn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100" u="none" strike="noStrike">
                          <a:effectLst/>
                        </a:rPr>
                        <a:t>                3 007 758    </a:t>
                      </a:r>
                      <a:endParaRPr lang="nn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100" u="none" strike="noStrike">
                          <a:effectLst/>
                        </a:rPr>
                        <a:t>                30 078    </a:t>
                      </a:r>
                      <a:endParaRPr lang="nn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78219583"/>
                  </a:ext>
                </a:extLst>
              </a:tr>
              <a:tr h="226267">
                <a:tc>
                  <a:txBody>
                    <a:bodyPr/>
                    <a:lstStyle/>
                    <a:p>
                      <a:pPr algn="l" fontAlgn="b"/>
                      <a:r>
                        <a:rPr lang="nn-NO" sz="1100" u="none" strike="noStrike">
                          <a:effectLst/>
                        </a:rPr>
                        <a:t>Samfunn og rådgjeving</a:t>
                      </a:r>
                      <a:endParaRPr lang="nn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100" u="none" strike="noStrike">
                          <a:effectLst/>
                        </a:rPr>
                        <a:t>                2 262 673    </a:t>
                      </a:r>
                      <a:endParaRPr lang="nn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100" u="none" strike="noStrike">
                          <a:effectLst/>
                        </a:rPr>
                        <a:t>                22 627    </a:t>
                      </a:r>
                      <a:endParaRPr lang="nn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08844752"/>
                  </a:ext>
                </a:extLst>
              </a:tr>
              <a:tr h="226267">
                <a:tc>
                  <a:txBody>
                    <a:bodyPr/>
                    <a:lstStyle/>
                    <a:p>
                      <a:pPr algn="l" fontAlgn="b"/>
                      <a:r>
                        <a:rPr lang="nn-NO" sz="1100" u="none" strike="noStrike" dirty="0">
                          <a:effectLst/>
                        </a:rPr>
                        <a:t>Rådmann</a:t>
                      </a:r>
                      <a:endParaRPr lang="nn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100" u="none" strike="noStrike">
                          <a:effectLst/>
                        </a:rPr>
                        <a:t>                2 168 658    </a:t>
                      </a:r>
                      <a:endParaRPr lang="nn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100" u="none" strike="noStrike">
                          <a:effectLst/>
                        </a:rPr>
                        <a:t>                21 687    </a:t>
                      </a:r>
                      <a:endParaRPr lang="nn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24066400"/>
                  </a:ext>
                </a:extLst>
              </a:tr>
              <a:tr h="226267">
                <a:tc>
                  <a:txBody>
                    <a:bodyPr/>
                    <a:lstStyle/>
                    <a:p>
                      <a:pPr algn="l" fontAlgn="b"/>
                      <a:endParaRPr lang="nn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n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n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327257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0898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299810"/>
            <a:ext cx="10515600" cy="1325563"/>
          </a:xfrm>
        </p:spPr>
        <p:txBody>
          <a:bodyPr>
            <a:normAutofit/>
          </a:bodyPr>
          <a:lstStyle/>
          <a:p>
            <a:r>
              <a:rPr lang="nn-NO" sz="3200" dirty="0" smtClean="0"/>
              <a:t>Volda kommune – netto rammer administrative tenester</a:t>
            </a:r>
            <a:endParaRPr lang="nn-NO" sz="3200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5657600"/>
              </p:ext>
            </p:extLst>
          </p:nvPr>
        </p:nvGraphicFramePr>
        <p:xfrm>
          <a:off x="0" y="14827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el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2770512"/>
              </p:ext>
            </p:extLst>
          </p:nvPr>
        </p:nvGraphicFramePr>
        <p:xfrm>
          <a:off x="7029450" y="2808288"/>
          <a:ext cx="5070021" cy="33473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57313">
                  <a:extLst>
                    <a:ext uri="{9D8B030D-6E8A-4147-A177-3AD203B41FA5}">
                      <a16:colId xmlns:a16="http://schemas.microsoft.com/office/drawing/2014/main" val="858417911"/>
                    </a:ext>
                  </a:extLst>
                </a:gridCol>
                <a:gridCol w="1338129">
                  <a:extLst>
                    <a:ext uri="{9D8B030D-6E8A-4147-A177-3AD203B41FA5}">
                      <a16:colId xmlns:a16="http://schemas.microsoft.com/office/drawing/2014/main" val="792262815"/>
                    </a:ext>
                  </a:extLst>
                </a:gridCol>
                <a:gridCol w="1174579">
                  <a:extLst>
                    <a:ext uri="{9D8B030D-6E8A-4147-A177-3AD203B41FA5}">
                      <a16:colId xmlns:a16="http://schemas.microsoft.com/office/drawing/2014/main" val="1195798128"/>
                    </a:ext>
                  </a:extLst>
                </a:gridCol>
              </a:tblGrid>
              <a:tr h="428599">
                <a:tc>
                  <a:txBody>
                    <a:bodyPr/>
                    <a:lstStyle/>
                    <a:p>
                      <a:pPr algn="l" fontAlgn="b"/>
                      <a:endParaRPr lang="nn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100" u="none" strike="noStrike">
                          <a:effectLst/>
                        </a:rPr>
                        <a:t>Budsjett</a:t>
                      </a:r>
                      <a:endParaRPr lang="nn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100" u="none" strike="noStrike">
                          <a:effectLst/>
                        </a:rPr>
                        <a:t>1 %</a:t>
                      </a:r>
                      <a:endParaRPr lang="nn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95830536"/>
                  </a:ext>
                </a:extLst>
              </a:tr>
              <a:tr h="428599">
                <a:tc>
                  <a:txBody>
                    <a:bodyPr/>
                    <a:lstStyle/>
                    <a:p>
                      <a:pPr algn="l" fontAlgn="b"/>
                      <a:r>
                        <a:rPr lang="nn-NO" sz="1100" u="none" strike="noStrike">
                          <a:effectLst/>
                        </a:rPr>
                        <a:t>Politisk styring</a:t>
                      </a:r>
                      <a:endParaRPr lang="nn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100" u="none" strike="noStrike">
                          <a:effectLst/>
                        </a:rPr>
                        <a:t>                2 923 782    </a:t>
                      </a:r>
                      <a:endParaRPr lang="nn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100" u="none" strike="noStrike">
                          <a:effectLst/>
                        </a:rPr>
                        <a:t>                29 238    </a:t>
                      </a:r>
                      <a:endParaRPr lang="nn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54374962"/>
                  </a:ext>
                </a:extLst>
              </a:tr>
              <a:tr h="428599">
                <a:tc>
                  <a:txBody>
                    <a:bodyPr/>
                    <a:lstStyle/>
                    <a:p>
                      <a:pPr algn="l" fontAlgn="b"/>
                      <a:r>
                        <a:rPr lang="nn-NO" sz="1100" u="none" strike="noStrike" dirty="0">
                          <a:effectLst/>
                        </a:rPr>
                        <a:t>Kontroll og revisjon</a:t>
                      </a:r>
                      <a:endParaRPr lang="nn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100" u="none" strike="noStrike">
                          <a:effectLst/>
                        </a:rPr>
                        <a:t>                   781 500    </a:t>
                      </a:r>
                      <a:endParaRPr lang="nn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100" u="none" strike="noStrike">
                          <a:effectLst/>
                        </a:rPr>
                        <a:t>                   7 815    </a:t>
                      </a:r>
                      <a:endParaRPr lang="nn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01426579"/>
                  </a:ext>
                </a:extLst>
              </a:tr>
              <a:tr h="428599">
                <a:tc>
                  <a:txBody>
                    <a:bodyPr/>
                    <a:lstStyle/>
                    <a:p>
                      <a:pPr algn="l" fontAlgn="b"/>
                      <a:r>
                        <a:rPr lang="nn-NO" sz="1100" u="none" strike="noStrike">
                          <a:effectLst/>
                        </a:rPr>
                        <a:t>Administrasjon</a:t>
                      </a:r>
                      <a:endParaRPr lang="nn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100" u="none" strike="noStrike">
                          <a:effectLst/>
                        </a:rPr>
                        <a:t>             37 082 550    </a:t>
                      </a:r>
                      <a:endParaRPr lang="nn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100" u="none" strike="noStrike">
                          <a:effectLst/>
                        </a:rPr>
                        <a:t>              370 825    </a:t>
                      </a:r>
                      <a:endParaRPr lang="nn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93960976"/>
                  </a:ext>
                </a:extLst>
              </a:tr>
              <a:tr h="775765">
                <a:tc>
                  <a:txBody>
                    <a:bodyPr/>
                    <a:lstStyle/>
                    <a:p>
                      <a:pPr algn="l" fontAlgn="b"/>
                      <a:r>
                        <a:rPr lang="nn-NO" sz="1100" u="none" strike="noStrike" dirty="0">
                          <a:effectLst/>
                        </a:rPr>
                        <a:t>Forvaltningsutgifter i eigedomsforvaltninga</a:t>
                      </a:r>
                      <a:endParaRPr lang="nn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100" u="none" strike="noStrike" dirty="0">
                          <a:effectLst/>
                        </a:rPr>
                        <a:t>                1 916 641    </a:t>
                      </a:r>
                      <a:endParaRPr lang="nn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100" u="none" strike="noStrike">
                          <a:effectLst/>
                        </a:rPr>
                        <a:t>                19 166    </a:t>
                      </a:r>
                      <a:endParaRPr lang="nn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4806342"/>
                  </a:ext>
                </a:extLst>
              </a:tr>
              <a:tr h="428599">
                <a:tc>
                  <a:txBody>
                    <a:bodyPr/>
                    <a:lstStyle/>
                    <a:p>
                      <a:pPr algn="l" fontAlgn="b"/>
                      <a:r>
                        <a:rPr lang="nn-NO" sz="1100" u="none" strike="noStrike">
                          <a:effectLst/>
                        </a:rPr>
                        <a:t>Administrasjonslokale</a:t>
                      </a:r>
                      <a:endParaRPr lang="nn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100" u="none" strike="noStrike">
                          <a:effectLst/>
                        </a:rPr>
                        <a:t>                3 863 534    </a:t>
                      </a:r>
                      <a:endParaRPr lang="nn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100" u="none" strike="noStrike">
                          <a:effectLst/>
                        </a:rPr>
                        <a:t>                38 635    </a:t>
                      </a:r>
                      <a:endParaRPr lang="nn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61688735"/>
                  </a:ext>
                </a:extLst>
              </a:tr>
              <a:tr h="428599">
                <a:tc>
                  <a:txBody>
                    <a:bodyPr/>
                    <a:lstStyle/>
                    <a:p>
                      <a:pPr algn="l" fontAlgn="b"/>
                      <a:r>
                        <a:rPr lang="nn-NO" sz="1100" u="none" strike="noStrike">
                          <a:effectLst/>
                        </a:rPr>
                        <a:t>Diverse fellesutgifter</a:t>
                      </a:r>
                      <a:endParaRPr lang="nn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100" u="none" strike="noStrike">
                          <a:effectLst/>
                        </a:rPr>
                        <a:t>                6 832 533    </a:t>
                      </a:r>
                      <a:endParaRPr lang="nn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100" u="none" strike="noStrike" dirty="0">
                          <a:effectLst/>
                        </a:rPr>
                        <a:t>                68 325    </a:t>
                      </a:r>
                      <a:endParaRPr lang="nn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000955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63756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392</Words>
  <Application>Microsoft Office PowerPoint</Application>
  <PresentationFormat>Widescreen</PresentationFormat>
  <Paragraphs>138</Paragraphs>
  <Slides>10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Office-tema</vt:lpstr>
      <vt:lpstr>Volda kommune  Politisk-administrativ arbeidssamling</vt:lpstr>
      <vt:lpstr>Sentrale premissar for økonomisk planlegging</vt:lpstr>
      <vt:lpstr>Utfordrande balansekunst </vt:lpstr>
      <vt:lpstr>Vi står midt opp i</vt:lpstr>
      <vt:lpstr>Norges bank Pengepolitisk rapport 3/18 September</vt:lpstr>
      <vt:lpstr>PowerPoint-presentasjon</vt:lpstr>
      <vt:lpstr>Handlingsalternativ</vt:lpstr>
      <vt:lpstr>Volda kommune – netto rammer pr sektor</vt:lpstr>
      <vt:lpstr>Volda kommune – netto rammer administrative tenester</vt:lpstr>
      <vt:lpstr>PowerPoint-presentasjon</vt:lpstr>
    </vt:vector>
  </TitlesOfParts>
  <Company>SSIKT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Volda kommune  Tid for endring – leiaren si rolle for å lykkast</dc:title>
  <dc:creator>Rune Sjurgard</dc:creator>
  <cp:lastModifiedBy>Sonja Håvik</cp:lastModifiedBy>
  <cp:revision>35</cp:revision>
  <cp:lastPrinted>2018-09-26T10:49:07Z</cp:lastPrinted>
  <dcterms:created xsi:type="dcterms:W3CDTF">2018-09-09T15:02:42Z</dcterms:created>
  <dcterms:modified xsi:type="dcterms:W3CDTF">2018-10-10T10:41:47Z</dcterms:modified>
</cp:coreProperties>
</file>