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76" r:id="rId4"/>
    <p:sldId id="278" r:id="rId5"/>
    <p:sldId id="260" r:id="rId6"/>
    <p:sldId id="261" r:id="rId7"/>
    <p:sldId id="279" r:id="rId8"/>
    <p:sldId id="262" r:id="rId9"/>
    <p:sldId id="282" r:id="rId10"/>
    <p:sldId id="273" r:id="rId11"/>
    <p:sldId id="275" r:id="rId12"/>
    <p:sldId id="274" r:id="rId13"/>
    <p:sldId id="272" r:id="rId14"/>
    <p:sldId id="280" r:id="rId15"/>
    <p:sldId id="259" r:id="rId16"/>
    <p:sldId id="281" r:id="rId17"/>
    <p:sldId id="263" r:id="rId18"/>
    <p:sldId id="286" r:id="rId19"/>
    <p:sldId id="264" r:id="rId20"/>
    <p:sldId id="265" r:id="rId21"/>
    <p:sldId id="283" r:id="rId22"/>
    <p:sldId id="284" r:id="rId23"/>
    <p:sldId id="285" r:id="rId24"/>
    <p:sldId id="258" r:id="rId25"/>
  </p:sldIdLst>
  <p:sldSz cx="12192000" cy="6858000"/>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5" d="100"/>
          <a:sy n="115" d="100"/>
        </p:scale>
        <p:origin x="25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'Grunnlag figurer'!$I$82</c:f>
          <c:strCache>
            <c:ptCount val="1"/>
            <c:pt idx="0">
              <c:v>Årsverk pr. 100 brukere</c:v>
            </c:pt>
          </c:strCache>
        </c:strRef>
      </c:tx>
      <c:overlay val="1"/>
    </c:title>
    <c:autoTitleDeleted val="0"/>
    <c:plotArea>
      <c:layout>
        <c:manualLayout>
          <c:layoutTarget val="inner"/>
          <c:xMode val="edge"/>
          <c:yMode val="edge"/>
          <c:x val="0.24392829071545269"/>
          <c:y val="0.13659599952562904"/>
          <c:w val="0.72801419327269723"/>
          <c:h val="0.57583908491784619"/>
        </c:manualLayout>
      </c:layout>
      <c:barChart>
        <c:barDir val="col"/>
        <c:grouping val="clustered"/>
        <c:varyColors val="0"/>
        <c:ser>
          <c:idx val="0"/>
          <c:order val="0"/>
          <c:tx>
            <c:strRef>
              <c:f>'Grunnlag figurer'!$I$83</c:f>
              <c:strCache>
                <c:ptCount val="1"/>
                <c:pt idx="0">
                  <c:v>Hjemmesykepleie</c:v>
                </c:pt>
              </c:strCache>
            </c:strRef>
          </c:tx>
          <c:invertIfNegative val="0"/>
          <c:cat>
            <c:strRef>
              <c:f>'Grunnlag figurer'!$A$84:$A$90</c:f>
              <c:strCache>
                <c:ptCount val="7"/>
                <c:pt idx="0">
                  <c:v>Hornindal 17</c:v>
                </c:pt>
                <c:pt idx="1">
                  <c:v>Volda 17</c:v>
                </c:pt>
                <c:pt idx="2">
                  <c:v>Nye Volda</c:v>
                </c:pt>
                <c:pt idx="3">
                  <c:v>Årdal 17</c:v>
                </c:pt>
                <c:pt idx="4">
                  <c:v>Marnardal 17</c:v>
                </c:pt>
                <c:pt idx="5">
                  <c:v>Kvinesdal 17</c:v>
                </c:pt>
                <c:pt idx="6">
                  <c:v>Snitt 12 utvalgte</c:v>
                </c:pt>
              </c:strCache>
            </c:strRef>
          </c:cat>
          <c:val>
            <c:numRef>
              <c:f>'Grunnlag figurer'!$I$84:$I$90</c:f>
              <c:numCache>
                <c:formatCode>0.0</c:formatCode>
                <c:ptCount val="7"/>
                <c:pt idx="0">
                  <c:v>15.224871794871786</c:v>
                </c:pt>
                <c:pt idx="1">
                  <c:v>11.707964601769914</c:v>
                </c:pt>
                <c:pt idx="2">
                  <c:v>12.225547169811321</c:v>
                </c:pt>
                <c:pt idx="3">
                  <c:v>11.885542168674705</c:v>
                </c:pt>
                <c:pt idx="4">
                  <c:v>41.477272727272727</c:v>
                </c:pt>
                <c:pt idx="5">
                  <c:v>12.502857142857144</c:v>
                </c:pt>
                <c:pt idx="6">
                  <c:v>17.305851528384292</c:v>
                </c:pt>
              </c:numCache>
            </c:numRef>
          </c:val>
          <c:extLst>
            <c:ext xmlns:c16="http://schemas.microsoft.com/office/drawing/2014/chart" uri="{C3380CC4-5D6E-409C-BE32-E72D297353CC}">
              <c16:uniqueId val="{00000000-DA9D-4B0C-AE06-37DA80EAEADC}"/>
            </c:ext>
          </c:extLst>
        </c:ser>
        <c:ser>
          <c:idx val="1"/>
          <c:order val="1"/>
          <c:tx>
            <c:strRef>
              <c:f>'Grunnlag figurer'!$J$83</c:f>
              <c:strCache>
                <c:ptCount val="1"/>
                <c:pt idx="0">
                  <c:v>Praktisk bistand Egen regi</c:v>
                </c:pt>
              </c:strCache>
            </c:strRef>
          </c:tx>
          <c:invertIfNegative val="0"/>
          <c:cat>
            <c:strRef>
              <c:f>'Grunnlag figurer'!$A$84:$A$90</c:f>
              <c:strCache>
                <c:ptCount val="7"/>
                <c:pt idx="0">
                  <c:v>Hornindal 17</c:v>
                </c:pt>
                <c:pt idx="1">
                  <c:v>Volda 17</c:v>
                </c:pt>
                <c:pt idx="2">
                  <c:v>Nye Volda</c:v>
                </c:pt>
                <c:pt idx="3">
                  <c:v>Årdal 17</c:v>
                </c:pt>
                <c:pt idx="4">
                  <c:v>Marnardal 17</c:v>
                </c:pt>
                <c:pt idx="5">
                  <c:v>Kvinesdal 17</c:v>
                </c:pt>
                <c:pt idx="6">
                  <c:v>Snitt 12 utvalgte</c:v>
                </c:pt>
              </c:strCache>
            </c:strRef>
          </c:cat>
          <c:val>
            <c:numRef>
              <c:f>'Grunnlag figurer'!$J$84:$J$90</c:f>
              <c:numCache>
                <c:formatCode>0.0</c:formatCode>
                <c:ptCount val="7"/>
                <c:pt idx="0">
                  <c:v>4.04</c:v>
                </c:pt>
                <c:pt idx="1">
                  <c:v>1.6477272727272718</c:v>
                </c:pt>
                <c:pt idx="2">
                  <c:v>1.9452736318407962</c:v>
                </c:pt>
                <c:pt idx="3">
                  <c:v>4.8011363636363615</c:v>
                </c:pt>
                <c:pt idx="4">
                  <c:v>0</c:v>
                </c:pt>
                <c:pt idx="5">
                  <c:v>4.2042253521126787</c:v>
                </c:pt>
                <c:pt idx="6">
                  <c:v>2.7733998337489609</c:v>
                </c:pt>
              </c:numCache>
            </c:numRef>
          </c:val>
          <c:extLst>
            <c:ext xmlns:c16="http://schemas.microsoft.com/office/drawing/2014/chart" uri="{C3380CC4-5D6E-409C-BE32-E72D297353CC}">
              <c16:uniqueId val="{00000001-DA9D-4B0C-AE06-37DA80EAEADC}"/>
            </c:ext>
          </c:extLst>
        </c:ser>
        <c:dLbls>
          <c:showLegendKey val="0"/>
          <c:showVal val="0"/>
          <c:showCatName val="0"/>
          <c:showSerName val="0"/>
          <c:showPercent val="0"/>
          <c:showBubbleSize val="0"/>
        </c:dLbls>
        <c:gapWidth val="150"/>
        <c:axId val="63272064"/>
        <c:axId val="63273600"/>
      </c:barChart>
      <c:catAx>
        <c:axId val="63272064"/>
        <c:scaling>
          <c:orientation val="minMax"/>
        </c:scaling>
        <c:delete val="0"/>
        <c:axPos val="b"/>
        <c:numFmt formatCode="General" sourceLinked="0"/>
        <c:majorTickMark val="out"/>
        <c:minorTickMark val="none"/>
        <c:tickLblPos val="nextTo"/>
        <c:crossAx val="63273600"/>
        <c:crosses val="autoZero"/>
        <c:auto val="1"/>
        <c:lblAlgn val="ctr"/>
        <c:lblOffset val="100"/>
        <c:noMultiLvlLbl val="0"/>
      </c:catAx>
      <c:valAx>
        <c:axId val="63273600"/>
        <c:scaling>
          <c:orientation val="minMax"/>
          <c:max val="20"/>
        </c:scaling>
        <c:delete val="0"/>
        <c:axPos val="l"/>
        <c:majorGridlines/>
        <c:title>
          <c:tx>
            <c:rich>
              <a:bodyPr/>
              <a:lstStyle/>
              <a:p>
                <a:pPr>
                  <a:defRPr/>
                </a:pPr>
                <a:r>
                  <a:rPr lang="en-US"/>
                  <a:t>Antall årsverk</a:t>
                </a:r>
              </a:p>
            </c:rich>
          </c:tx>
          <c:layout>
            <c:manualLayout>
              <c:xMode val="edge"/>
              <c:yMode val="edge"/>
              <c:x val="0.15559863810902702"/>
              <c:y val="0.35182766051335113"/>
            </c:manualLayout>
          </c:layout>
          <c:overlay val="0"/>
        </c:title>
        <c:numFmt formatCode="0" sourceLinked="0"/>
        <c:majorTickMark val="out"/>
        <c:minorTickMark val="none"/>
        <c:tickLblPos val="nextTo"/>
        <c:crossAx val="63272064"/>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sz="1100">
          <a:solidFill>
            <a:schemeClr val="tx1"/>
          </a:solidFill>
          <a:latin typeface="Arial" panose="020B0604020202020204" pitchFamily="34" charset="0"/>
          <a:cs typeface="Arial" panose="020B0604020202020204" pitchFamily="34" charset="0"/>
        </a:defRPr>
      </a:pPr>
      <a:endParaRPr lang="nb-NO"/>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F92D460-F07B-4344-A996-32159E49B992}" type="datetimeFigureOut">
              <a:rPr lang="nn-NO" smtClean="0"/>
              <a:pPr/>
              <a:t>10.10.2018</a:t>
            </a:fld>
            <a:endParaRPr lang="nn-NO"/>
          </a:p>
        </p:txBody>
      </p:sp>
      <p:sp>
        <p:nvSpPr>
          <p:cNvPr id="4" name="Plassholder for lysbil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n-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n-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B42C4EC-A404-424E-9AB7-648CA1B2FD34}" type="slidenum">
              <a:rPr lang="nn-NO" smtClean="0"/>
              <a:pPr/>
              <a:t>‹#›</a:t>
            </a:fld>
            <a:endParaRPr lang="nn-NO"/>
          </a:p>
        </p:txBody>
      </p:sp>
    </p:spTree>
    <p:extLst>
      <p:ext uri="{BB962C8B-B14F-4D97-AF65-F5344CB8AC3E}">
        <p14:creationId xmlns:p14="http://schemas.microsoft.com/office/powerpoint/2010/main" val="3953426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smtClean="0"/>
              <a:t>Klikk for å redigere tittelstil</a:t>
            </a:r>
            <a:endParaRPr lang="nn-NO"/>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smtClean="0"/>
              <a:t>Klikk for å redigere undertittelstil i malen</a:t>
            </a:r>
            <a:endParaRPr lang="nn-NO"/>
          </a:p>
        </p:txBody>
      </p:sp>
      <p:sp>
        <p:nvSpPr>
          <p:cNvPr id="4" name="Plassholder for dato 3"/>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367231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loddrett tekst 2"/>
          <p:cNvSpPr>
            <a:spLocks noGrp="1"/>
          </p:cNvSpPr>
          <p:nvPr>
            <p:ph type="body" orient="vert" idx="1"/>
          </p:nvPr>
        </p:nvSpPr>
        <p:spPr/>
        <p:txBody>
          <a:bodyPr vert="eaVert"/>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98542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smtClean="0"/>
              <a:t>Klikk for å redigere tittelstil</a:t>
            </a:r>
            <a:endParaRPr lang="nn-NO"/>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2125972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o blokkspalter med underoverskrift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232461C-9AF2-4E7D-B492-83FB93D280A7}" type="datetime1">
              <a:rPr lang="nb-NO" smtClean="0"/>
              <a:pPr/>
              <a:t>10.10.2018</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C0CF154-A7BA-4273-A0F2-522933EAE825}" type="slidenum">
              <a:rPr lang="nb-NO" smtClean="0"/>
              <a:pPr/>
              <a:t>‹#›</a:t>
            </a:fld>
            <a:endParaRPr lang="nb-NO"/>
          </a:p>
        </p:txBody>
      </p:sp>
      <p:sp>
        <p:nvSpPr>
          <p:cNvPr id="8" name="Tittel 7"/>
          <p:cNvSpPr>
            <a:spLocks noGrp="1"/>
          </p:cNvSpPr>
          <p:nvPr>
            <p:ph type="title"/>
          </p:nvPr>
        </p:nvSpPr>
        <p:spPr/>
        <p:txBody>
          <a:bodyPr/>
          <a:lstStyle/>
          <a:p>
            <a:r>
              <a:rPr lang="nb-NO"/>
              <a:t>Klikk for å redigere tittelstil</a:t>
            </a:r>
          </a:p>
        </p:txBody>
      </p:sp>
      <p:sp>
        <p:nvSpPr>
          <p:cNvPr id="9" name="Content Placeholder 2"/>
          <p:cNvSpPr>
            <a:spLocks noGrp="1"/>
          </p:cNvSpPr>
          <p:nvPr>
            <p:ph idx="1"/>
          </p:nvPr>
        </p:nvSpPr>
        <p:spPr>
          <a:xfrm>
            <a:off x="697959" y="1731120"/>
            <a:ext cx="5111516" cy="4540106"/>
          </a:xfrm>
          <a:solidFill>
            <a:srgbClr val="E9EAEB"/>
          </a:solidFill>
        </p:spPr>
        <p:txBody>
          <a:bodyPr lIns="180000" tIns="180000" rIns="180000" bIns="18000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11" name="Content Placeholder 2"/>
          <p:cNvSpPr>
            <a:spLocks noGrp="1"/>
          </p:cNvSpPr>
          <p:nvPr>
            <p:ph idx="13"/>
          </p:nvPr>
        </p:nvSpPr>
        <p:spPr>
          <a:xfrm>
            <a:off x="6404791" y="1731120"/>
            <a:ext cx="5111516" cy="4540106"/>
          </a:xfrm>
          <a:solidFill>
            <a:srgbClr val="E9EAEB"/>
          </a:solidFill>
        </p:spPr>
        <p:txBody>
          <a:bodyPr lIns="180000" tIns="180000" rIns="180000" bIns="18000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12" name="Plassholder for tekst 9"/>
          <p:cNvSpPr>
            <a:spLocks noGrp="1"/>
          </p:cNvSpPr>
          <p:nvPr>
            <p:ph type="body" sz="quarter" idx="14"/>
          </p:nvPr>
        </p:nvSpPr>
        <p:spPr>
          <a:xfrm>
            <a:off x="697959" y="1241180"/>
            <a:ext cx="5111516" cy="391952"/>
          </a:xfrm>
          <a:solidFill>
            <a:srgbClr val="E9EAEB"/>
          </a:solidFill>
        </p:spPr>
        <p:txBody>
          <a:bodyPr lIns="180000" rIns="180000" anchor="ctr" anchorCtr="0">
            <a:normAutofit/>
          </a:bodyPr>
          <a:lstStyle>
            <a:lvl1pPr marL="0" indent="0">
              <a:buNone/>
              <a:defRPr sz="1452" b="1">
                <a:solidFill>
                  <a:schemeClr val="bg2"/>
                </a:solidFill>
              </a:defRPr>
            </a:lvl1pPr>
          </a:lstStyle>
          <a:p>
            <a:pPr lvl="0"/>
            <a:r>
              <a:rPr lang="nb-NO"/>
              <a:t>Rediger tekststiler i malen</a:t>
            </a:r>
          </a:p>
        </p:txBody>
      </p:sp>
      <p:sp>
        <p:nvSpPr>
          <p:cNvPr id="13" name="Plassholder for tekst 9"/>
          <p:cNvSpPr>
            <a:spLocks noGrp="1"/>
          </p:cNvSpPr>
          <p:nvPr>
            <p:ph type="body" sz="quarter" idx="15"/>
          </p:nvPr>
        </p:nvSpPr>
        <p:spPr>
          <a:xfrm>
            <a:off x="6404791" y="1241180"/>
            <a:ext cx="5111516" cy="391952"/>
          </a:xfrm>
          <a:solidFill>
            <a:srgbClr val="E9EAEB"/>
          </a:solidFill>
        </p:spPr>
        <p:txBody>
          <a:bodyPr lIns="180000" rIns="180000" anchor="ctr" anchorCtr="0">
            <a:normAutofit/>
          </a:bodyPr>
          <a:lstStyle>
            <a:lvl1pPr marL="0" indent="0">
              <a:buNone/>
              <a:defRPr sz="1452" b="1">
                <a:solidFill>
                  <a:schemeClr val="bg2"/>
                </a:solidFill>
              </a:defRPr>
            </a:lvl1pPr>
          </a:lstStyle>
          <a:p>
            <a:pPr lvl="0"/>
            <a:r>
              <a:rPr lang="nb-NO"/>
              <a:t>Rediger tekststiler i malen</a:t>
            </a:r>
          </a:p>
        </p:txBody>
      </p:sp>
    </p:spTree>
    <p:extLst>
      <p:ext uri="{BB962C8B-B14F-4D97-AF65-F5344CB8AC3E}">
        <p14:creationId xmlns:p14="http://schemas.microsoft.com/office/powerpoint/2010/main" val="232997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pic>
        <p:nvPicPr>
          <p:cNvPr id="1026" name="Picture 2" descr="F:\Avdeling\Servicekontoret\Bård Inge\PowerPoint tema\Volda kommune pptheme slide1 v2.jpg"/>
          <p:cNvPicPr>
            <a:picLocks noChangeAspect="1" noChangeArrowheads="1"/>
          </p:cNvPicPr>
          <p:nvPr userDrawn="1"/>
        </p:nvPicPr>
        <p:blipFill>
          <a:blip r:embed="rId2" cstate="print"/>
          <a:srcRect/>
          <a:stretch>
            <a:fillRect/>
          </a:stretch>
        </p:blipFill>
        <p:spPr bwMode="auto">
          <a:xfrm>
            <a:off x="1" y="0"/>
            <a:ext cx="12192001" cy="6858000"/>
          </a:xfrm>
          <a:prstGeom prst="rect">
            <a:avLst/>
          </a:prstGeom>
          <a:noFill/>
        </p:spPr>
      </p:pic>
      <p:sp>
        <p:nvSpPr>
          <p:cNvPr id="2" name="Tittel 1"/>
          <p:cNvSpPr>
            <a:spLocks noGrp="1"/>
          </p:cNvSpPr>
          <p:nvPr>
            <p:ph type="ctrTitle"/>
          </p:nvPr>
        </p:nvSpPr>
        <p:spPr>
          <a:xfrm>
            <a:off x="5903979" y="1484785"/>
            <a:ext cx="5760640" cy="1614041"/>
          </a:xfrm>
        </p:spPr>
        <p:txBody>
          <a:bodyPr/>
          <a:lstStyle>
            <a:lvl1pPr>
              <a:defRPr b="0" cap="none" spc="0">
                <a:ln w="10160">
                  <a:solidFill>
                    <a:schemeClr val="accent1"/>
                  </a:solidFill>
                  <a:prstDash val="solid"/>
                </a:ln>
                <a:solidFill>
                  <a:srgbClr val="FFFFFF"/>
                </a:solidFill>
                <a:effectLst>
                  <a:outerShdw blurRad="38100" dist="32000" dir="5400000" algn="tl">
                    <a:srgbClr val="000000">
                      <a:alpha val="30000"/>
                    </a:srgbClr>
                  </a:outerShdw>
                </a:effectLst>
              </a:defRPr>
            </a:lvl1pPr>
          </a:lstStyle>
          <a:p>
            <a:r>
              <a:rPr lang="nb-NO" smtClean="0"/>
              <a:t>Klikk for å redigere tittelstil</a:t>
            </a:r>
            <a:endParaRPr lang="nb-NO" dirty="0"/>
          </a:p>
        </p:txBody>
      </p:sp>
      <p:sp>
        <p:nvSpPr>
          <p:cNvPr id="3" name="Undertittel 2"/>
          <p:cNvSpPr>
            <a:spLocks noGrp="1"/>
          </p:cNvSpPr>
          <p:nvPr>
            <p:ph type="subTitle" idx="1"/>
          </p:nvPr>
        </p:nvSpPr>
        <p:spPr>
          <a:xfrm>
            <a:off x="5999989" y="3573016"/>
            <a:ext cx="5515339" cy="15841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dirty="0"/>
          </a:p>
        </p:txBody>
      </p:sp>
      <p:sp>
        <p:nvSpPr>
          <p:cNvPr id="4" name="Plassholder for dato 3"/>
          <p:cNvSpPr>
            <a:spLocks noGrp="1"/>
          </p:cNvSpPr>
          <p:nvPr>
            <p:ph type="dt" sz="half" idx="10"/>
          </p:nvPr>
        </p:nvSpPr>
        <p:spPr/>
        <p:txBody>
          <a:bodyPr/>
          <a:lstStyle/>
          <a:p>
            <a:fld id="{58F8C727-4AB8-4C38-B1A3-6F307C1F5E77}" type="datetime1">
              <a:rPr lang="nb-NO" smtClean="0"/>
              <a:pPr/>
              <a:t>10.10.2018</a:t>
            </a:fld>
            <a:endParaRPr lang="nb-NO"/>
          </a:p>
        </p:txBody>
      </p:sp>
      <p:sp>
        <p:nvSpPr>
          <p:cNvPr id="5" name="Plassholder for bunntekst 4"/>
          <p:cNvSpPr>
            <a:spLocks noGrp="1"/>
          </p:cNvSpPr>
          <p:nvPr>
            <p:ph type="ftr" sz="quarter" idx="11"/>
          </p:nvPr>
        </p:nvSpPr>
        <p:spPr/>
        <p:txBody>
          <a:bodyPr/>
          <a:lstStyle/>
          <a:p>
            <a:r>
              <a:rPr lang="nb-NO" dirty="0" smtClean="0"/>
              <a:t>Volda kommune</a:t>
            </a:r>
            <a:endParaRPr lang="nb-NO" dirty="0"/>
          </a:p>
        </p:txBody>
      </p:sp>
      <p:sp>
        <p:nvSpPr>
          <p:cNvPr id="6" name="Plassholder for lysbildenummer 5"/>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1496208249"/>
      </p:ext>
    </p:extLst>
  </p:cSld>
  <p:clrMapOvr>
    <a:masterClrMapping/>
  </p:clrMapOvr>
  <p:transition advClick="0" advTm="500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FAA4EDFE-9E1A-4D4D-AE6D-984A19E03D8A}" type="datetime1">
              <a:rPr lang="nb-NO" smtClean="0"/>
              <a:pPr/>
              <a:t>10.10.2018</a:t>
            </a:fld>
            <a:endParaRPr lang="nb-NO"/>
          </a:p>
        </p:txBody>
      </p:sp>
      <p:sp>
        <p:nvSpPr>
          <p:cNvPr id="5" name="Plassholder for bunntekst 4"/>
          <p:cNvSpPr>
            <a:spLocks noGrp="1"/>
          </p:cNvSpPr>
          <p:nvPr>
            <p:ph type="ftr" sz="quarter" idx="11"/>
          </p:nvPr>
        </p:nvSpPr>
        <p:spPr/>
        <p:txBody>
          <a:bodyPr/>
          <a:lstStyle/>
          <a:p>
            <a:r>
              <a:rPr lang="nb-NO" dirty="0" smtClean="0"/>
              <a:t>Volda kommune</a:t>
            </a:r>
            <a:endParaRPr lang="nb-NO" dirty="0"/>
          </a:p>
        </p:txBody>
      </p:sp>
      <p:sp>
        <p:nvSpPr>
          <p:cNvPr id="6" name="Plassholder for lysbildenummer 5"/>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961880469"/>
      </p:ext>
    </p:extLst>
  </p:cSld>
  <p:clrMapOvr>
    <a:masterClrMapping/>
  </p:clrMapOvr>
  <p:transition advClick="0" advTm="500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963084" y="4406901"/>
            <a:ext cx="103632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13C6FBB5-F618-46F0-929E-B5BAD7259755}" type="datetime1">
              <a:rPr lang="nb-NO" smtClean="0"/>
              <a:pPr/>
              <a:t>10.10.2018</a:t>
            </a:fld>
            <a:endParaRPr lang="nb-NO"/>
          </a:p>
        </p:txBody>
      </p:sp>
      <p:sp>
        <p:nvSpPr>
          <p:cNvPr id="5" name="Plassholder for bunntekst 4"/>
          <p:cNvSpPr>
            <a:spLocks noGrp="1"/>
          </p:cNvSpPr>
          <p:nvPr>
            <p:ph type="ftr" sz="quarter" idx="11"/>
          </p:nvPr>
        </p:nvSpPr>
        <p:spPr/>
        <p:txBody>
          <a:bodyPr/>
          <a:lstStyle/>
          <a:p>
            <a:r>
              <a:rPr lang="nb-NO" dirty="0" smtClean="0"/>
              <a:t>Volda kommune</a:t>
            </a:r>
            <a:endParaRPr lang="nb-NO" dirty="0"/>
          </a:p>
        </p:txBody>
      </p:sp>
      <p:sp>
        <p:nvSpPr>
          <p:cNvPr id="6" name="Plassholder for lysbildenummer 5"/>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1285429137"/>
      </p:ext>
    </p:extLst>
  </p:cSld>
  <p:clrMapOvr>
    <a:masterClrMapping/>
  </p:clrMapOvr>
  <p:transition advClick="0" advTm="500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7846028B-1187-4FFD-B5C2-88505DA6AE33}" type="datetime1">
              <a:rPr lang="nb-NO" smtClean="0"/>
              <a:pPr/>
              <a:t>10.10.2018</a:t>
            </a:fld>
            <a:endParaRPr lang="nb-NO"/>
          </a:p>
        </p:txBody>
      </p:sp>
      <p:sp>
        <p:nvSpPr>
          <p:cNvPr id="6" name="Plassholder for bunntekst 5"/>
          <p:cNvSpPr>
            <a:spLocks noGrp="1"/>
          </p:cNvSpPr>
          <p:nvPr>
            <p:ph type="ftr" sz="quarter" idx="11"/>
          </p:nvPr>
        </p:nvSpPr>
        <p:spPr/>
        <p:txBody>
          <a:bodyPr/>
          <a:lstStyle/>
          <a:p>
            <a:r>
              <a:rPr lang="nb-NO" dirty="0" smtClean="0"/>
              <a:t>Volda kommune</a:t>
            </a:r>
            <a:endParaRPr lang="nb-NO" dirty="0"/>
          </a:p>
        </p:txBody>
      </p:sp>
      <p:sp>
        <p:nvSpPr>
          <p:cNvPr id="7" name="Plassholder for lysbildenummer 6"/>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3418600480"/>
      </p:ext>
    </p:extLst>
  </p:cSld>
  <p:clrMapOvr>
    <a:masterClrMapping/>
  </p:clrMapOvr>
  <p:transition advClick="0" advTm="500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CD577492-8395-44A8-B229-4780FC4BA414}" type="datetime1">
              <a:rPr lang="nb-NO" smtClean="0"/>
              <a:pPr/>
              <a:t>10.10.2018</a:t>
            </a:fld>
            <a:endParaRPr lang="nb-NO"/>
          </a:p>
        </p:txBody>
      </p:sp>
      <p:sp>
        <p:nvSpPr>
          <p:cNvPr id="8" name="Plassholder for bunntekst 7"/>
          <p:cNvSpPr>
            <a:spLocks noGrp="1"/>
          </p:cNvSpPr>
          <p:nvPr>
            <p:ph type="ftr" sz="quarter" idx="11"/>
          </p:nvPr>
        </p:nvSpPr>
        <p:spPr/>
        <p:txBody>
          <a:bodyPr/>
          <a:lstStyle/>
          <a:p>
            <a:r>
              <a:rPr lang="nb-NO" dirty="0" smtClean="0"/>
              <a:t>Volda kommune</a:t>
            </a:r>
            <a:endParaRPr lang="nb-NO" dirty="0"/>
          </a:p>
        </p:txBody>
      </p:sp>
      <p:sp>
        <p:nvSpPr>
          <p:cNvPr id="9" name="Plassholder for lysbildenummer 8"/>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128228343"/>
      </p:ext>
    </p:extLst>
  </p:cSld>
  <p:clrMapOvr>
    <a:masterClrMapping/>
  </p:clrMapOvr>
  <p:transition advClick="0" advTm="500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A7E45E8C-0D80-40A8-9624-07C98385FB04}" type="datetime1">
              <a:rPr lang="nb-NO" smtClean="0"/>
              <a:pPr/>
              <a:t>10.10.2018</a:t>
            </a:fld>
            <a:endParaRPr lang="nb-NO"/>
          </a:p>
        </p:txBody>
      </p:sp>
      <p:sp>
        <p:nvSpPr>
          <p:cNvPr id="4" name="Plassholder for bunntekst 3"/>
          <p:cNvSpPr>
            <a:spLocks noGrp="1"/>
          </p:cNvSpPr>
          <p:nvPr>
            <p:ph type="ftr" sz="quarter" idx="11"/>
          </p:nvPr>
        </p:nvSpPr>
        <p:spPr/>
        <p:txBody>
          <a:bodyPr/>
          <a:lstStyle/>
          <a:p>
            <a:r>
              <a:rPr lang="nb-NO" dirty="0" smtClean="0"/>
              <a:t>Volda kommune</a:t>
            </a:r>
            <a:endParaRPr lang="nb-NO" dirty="0"/>
          </a:p>
        </p:txBody>
      </p:sp>
      <p:sp>
        <p:nvSpPr>
          <p:cNvPr id="5" name="Plassholder for lysbildenummer 4"/>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2538551280"/>
      </p:ext>
    </p:extLst>
  </p:cSld>
  <p:clrMapOvr>
    <a:masterClrMapping/>
  </p:clrMapOvr>
  <p:transition advClick="0" advTm="500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780D9D84-91D0-47AC-A030-A391680C53E8}" type="datetime1">
              <a:rPr lang="nb-NO" smtClean="0"/>
              <a:pPr/>
              <a:t>10.10.2018</a:t>
            </a:fld>
            <a:endParaRPr lang="nb-NO"/>
          </a:p>
        </p:txBody>
      </p:sp>
      <p:sp>
        <p:nvSpPr>
          <p:cNvPr id="3" name="Plassholder for bunntekst 2"/>
          <p:cNvSpPr>
            <a:spLocks noGrp="1"/>
          </p:cNvSpPr>
          <p:nvPr>
            <p:ph type="ftr" sz="quarter" idx="11"/>
          </p:nvPr>
        </p:nvSpPr>
        <p:spPr/>
        <p:txBody>
          <a:bodyPr/>
          <a:lstStyle/>
          <a:p>
            <a:r>
              <a:rPr lang="nb-NO" dirty="0" smtClean="0"/>
              <a:t>Volda kommune</a:t>
            </a:r>
            <a:endParaRPr lang="nb-NO" dirty="0"/>
          </a:p>
        </p:txBody>
      </p:sp>
      <p:sp>
        <p:nvSpPr>
          <p:cNvPr id="4" name="Plassholder for lysbildenummer 3"/>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1547843363"/>
      </p:ext>
    </p:extLst>
  </p:cSld>
  <p:clrMapOvr>
    <a:masterClrMapping/>
  </p:clrMapOvr>
  <p:transition advClick="0" advTm="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innhold 2"/>
          <p:cNvSpPr>
            <a:spLocks noGrp="1"/>
          </p:cNvSpPr>
          <p:nvPr>
            <p:ph idx="1"/>
          </p:nvPr>
        </p:nvSpPr>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16374740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609601" y="273050"/>
            <a:ext cx="4011084"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872111E0-561B-4FB1-A4CB-C1A0022EA7B6}" type="datetime1">
              <a:rPr lang="nb-NO" smtClean="0"/>
              <a:pPr/>
              <a:t>10.10.2018</a:t>
            </a:fld>
            <a:endParaRPr lang="nb-NO"/>
          </a:p>
        </p:txBody>
      </p:sp>
      <p:sp>
        <p:nvSpPr>
          <p:cNvPr id="6" name="Plassholder for bunntekst 5"/>
          <p:cNvSpPr>
            <a:spLocks noGrp="1"/>
          </p:cNvSpPr>
          <p:nvPr>
            <p:ph type="ftr" sz="quarter" idx="11"/>
          </p:nvPr>
        </p:nvSpPr>
        <p:spPr/>
        <p:txBody>
          <a:bodyPr/>
          <a:lstStyle/>
          <a:p>
            <a:r>
              <a:rPr lang="nb-NO" dirty="0" smtClean="0"/>
              <a:t>Volda kommune</a:t>
            </a:r>
            <a:endParaRPr lang="nb-NO" dirty="0"/>
          </a:p>
        </p:txBody>
      </p:sp>
      <p:sp>
        <p:nvSpPr>
          <p:cNvPr id="7" name="Plassholder for lysbildenummer 6"/>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849969354"/>
      </p:ext>
    </p:extLst>
  </p:cSld>
  <p:clrMapOvr>
    <a:masterClrMapping/>
  </p:clrMapOvr>
  <p:transition advClick="0" advTm="500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2389717" y="4800600"/>
            <a:ext cx="73152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Klikk ikonet for å legge til et bilde</a:t>
            </a:r>
            <a:endParaRPr lang="nb-NO"/>
          </a:p>
        </p:txBody>
      </p:sp>
      <p:sp>
        <p:nvSpPr>
          <p:cNvPr id="4" name="Plassholder f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B75F1DB9-6DB4-405E-A936-0FD7067F5E91}" type="datetime1">
              <a:rPr lang="nb-NO" smtClean="0"/>
              <a:pPr/>
              <a:t>10.10.2018</a:t>
            </a:fld>
            <a:endParaRPr lang="nb-NO"/>
          </a:p>
        </p:txBody>
      </p:sp>
      <p:sp>
        <p:nvSpPr>
          <p:cNvPr id="6" name="Plassholder for bunntekst 5"/>
          <p:cNvSpPr>
            <a:spLocks noGrp="1"/>
          </p:cNvSpPr>
          <p:nvPr>
            <p:ph type="ftr" sz="quarter" idx="11"/>
          </p:nvPr>
        </p:nvSpPr>
        <p:spPr/>
        <p:txBody>
          <a:bodyPr/>
          <a:lstStyle/>
          <a:p>
            <a:r>
              <a:rPr lang="nb-NO" dirty="0" smtClean="0"/>
              <a:t>Volda kommune</a:t>
            </a:r>
            <a:endParaRPr lang="nb-NO" dirty="0"/>
          </a:p>
        </p:txBody>
      </p:sp>
      <p:sp>
        <p:nvSpPr>
          <p:cNvPr id="7" name="Plassholder for lysbildenummer 6"/>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1038195989"/>
      </p:ext>
    </p:extLst>
  </p:cSld>
  <p:clrMapOvr>
    <a:masterClrMapping/>
  </p:clrMapOvr>
  <p:transition advClick="0" advTm="500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3B081642-EFF1-40A6-8D7E-CF2D9EF8CC38}" type="datetime1">
              <a:rPr lang="nb-NO" smtClean="0"/>
              <a:pPr/>
              <a:t>10.10.2018</a:t>
            </a:fld>
            <a:endParaRPr lang="nb-NO"/>
          </a:p>
        </p:txBody>
      </p:sp>
      <p:sp>
        <p:nvSpPr>
          <p:cNvPr id="5" name="Plassholder for bunntekst 4"/>
          <p:cNvSpPr>
            <a:spLocks noGrp="1"/>
          </p:cNvSpPr>
          <p:nvPr>
            <p:ph type="ftr" sz="quarter" idx="11"/>
          </p:nvPr>
        </p:nvSpPr>
        <p:spPr/>
        <p:txBody>
          <a:bodyPr/>
          <a:lstStyle/>
          <a:p>
            <a:r>
              <a:rPr lang="nb-NO" dirty="0" smtClean="0"/>
              <a:t>Volda kommune</a:t>
            </a:r>
            <a:endParaRPr lang="nb-NO" dirty="0"/>
          </a:p>
        </p:txBody>
      </p:sp>
      <p:sp>
        <p:nvSpPr>
          <p:cNvPr id="6" name="Plassholder for lysbildenummer 5"/>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55584030"/>
      </p:ext>
    </p:extLst>
  </p:cSld>
  <p:clrMapOvr>
    <a:masterClrMapping/>
  </p:clrMapOvr>
  <p:transition advClick="0" advTm="500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839200" y="274639"/>
            <a:ext cx="27432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609600" y="274639"/>
            <a:ext cx="80264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FB217894-E9FF-4DB2-8E80-7E6947E3D956}" type="datetime1">
              <a:rPr lang="nb-NO" smtClean="0"/>
              <a:pPr/>
              <a:t>10.10.2018</a:t>
            </a:fld>
            <a:endParaRPr lang="nb-NO"/>
          </a:p>
        </p:txBody>
      </p:sp>
      <p:sp>
        <p:nvSpPr>
          <p:cNvPr id="5" name="Plassholder for bunntekst 4"/>
          <p:cNvSpPr>
            <a:spLocks noGrp="1"/>
          </p:cNvSpPr>
          <p:nvPr>
            <p:ph type="ftr" sz="quarter" idx="11"/>
          </p:nvPr>
        </p:nvSpPr>
        <p:spPr/>
        <p:txBody>
          <a:bodyPr/>
          <a:lstStyle/>
          <a:p>
            <a:r>
              <a:rPr lang="nb-NO" dirty="0" smtClean="0"/>
              <a:t>Volda kommune</a:t>
            </a:r>
            <a:endParaRPr lang="nb-NO" dirty="0"/>
          </a:p>
        </p:txBody>
      </p:sp>
      <p:sp>
        <p:nvSpPr>
          <p:cNvPr id="6" name="Plassholder for lysbildenummer 5"/>
          <p:cNvSpPr>
            <a:spLocks noGrp="1"/>
          </p:cNvSpPr>
          <p:nvPr>
            <p:ph type="sldNum" sz="quarter" idx="12"/>
          </p:nvPr>
        </p:nvSpPr>
        <p:spPr/>
        <p:txBody>
          <a:bodyPr/>
          <a:lstStyle/>
          <a:p>
            <a:fld id="{0541B629-6610-4FDF-9A62-609475074C04}" type="slidenum">
              <a:rPr lang="nb-NO" smtClean="0"/>
              <a:pPr/>
              <a:t>‹#›</a:t>
            </a:fld>
            <a:endParaRPr lang="nb-NO"/>
          </a:p>
        </p:txBody>
      </p:sp>
    </p:spTree>
    <p:extLst>
      <p:ext uri="{BB962C8B-B14F-4D97-AF65-F5344CB8AC3E}">
        <p14:creationId xmlns:p14="http://schemas.microsoft.com/office/powerpoint/2010/main" val="2363076310"/>
      </p:ext>
    </p:extLst>
  </p:cSld>
  <p:clrMapOvr>
    <a:masterClrMapping/>
  </p:clrMapOvr>
  <p:transition advClick="0" advTm="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smtClean="0"/>
              <a:t>Klikk for å redigere tittelstil</a:t>
            </a:r>
            <a:endParaRPr lang="nn-NO"/>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smtClean="0"/>
              <a:t>Rediger tekststiler i malen</a:t>
            </a:r>
          </a:p>
        </p:txBody>
      </p:sp>
      <p:sp>
        <p:nvSpPr>
          <p:cNvPr id="4" name="Plassholder for dato 3"/>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990130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innhold 2"/>
          <p:cNvSpPr>
            <a:spLocks noGrp="1"/>
          </p:cNvSpPr>
          <p:nvPr>
            <p:ph sz="half" idx="1"/>
          </p:nvPr>
        </p:nvSpPr>
        <p:spPr>
          <a:xfrm>
            <a:off x="838200" y="1825625"/>
            <a:ext cx="5181600" cy="4351338"/>
          </a:xfrm>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innhold 3"/>
          <p:cNvSpPr>
            <a:spLocks noGrp="1"/>
          </p:cNvSpPr>
          <p:nvPr>
            <p:ph sz="half" idx="2"/>
          </p:nvPr>
        </p:nvSpPr>
        <p:spPr>
          <a:xfrm>
            <a:off x="6172200" y="1825625"/>
            <a:ext cx="5181600" cy="4351338"/>
          </a:xfrm>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5" name="Plassholder for dato 4"/>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375629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smtClean="0"/>
              <a:t>Klikk for å redigere tittelstil</a:t>
            </a:r>
            <a:endParaRPr lang="nn-NO"/>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Rediger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7" name="Plassholder for dato 6"/>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8" name="Plassholder for bunntekst 7"/>
          <p:cNvSpPr>
            <a:spLocks noGrp="1"/>
          </p:cNvSpPr>
          <p:nvPr>
            <p:ph type="ftr" sz="quarter" idx="11"/>
          </p:nvPr>
        </p:nvSpPr>
        <p:spPr/>
        <p:txBody>
          <a:bodyPr/>
          <a:lstStyle/>
          <a:p>
            <a:endParaRPr lang="nn-NO"/>
          </a:p>
        </p:txBody>
      </p:sp>
      <p:sp>
        <p:nvSpPr>
          <p:cNvPr id="9" name="Plassholder for lysbildenummer 8"/>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2856708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dato 2"/>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4" name="Plassholder for bunntekst 3"/>
          <p:cNvSpPr>
            <a:spLocks noGrp="1"/>
          </p:cNvSpPr>
          <p:nvPr>
            <p:ph type="ftr" sz="quarter" idx="11"/>
          </p:nvPr>
        </p:nvSpPr>
        <p:spPr/>
        <p:txBody>
          <a:bodyPr/>
          <a:lstStyle/>
          <a:p>
            <a:endParaRPr lang="nn-NO"/>
          </a:p>
        </p:txBody>
      </p:sp>
      <p:sp>
        <p:nvSpPr>
          <p:cNvPr id="5" name="Plassholder for lysbildenummer 4"/>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44246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3" name="Plassholder for bunntekst 2"/>
          <p:cNvSpPr>
            <a:spLocks noGrp="1"/>
          </p:cNvSpPr>
          <p:nvPr>
            <p:ph type="ftr" sz="quarter" idx="11"/>
          </p:nvPr>
        </p:nvSpPr>
        <p:spPr/>
        <p:txBody>
          <a:bodyPr/>
          <a:lstStyle/>
          <a:p>
            <a:endParaRPr lang="nn-NO"/>
          </a:p>
        </p:txBody>
      </p:sp>
      <p:sp>
        <p:nvSpPr>
          <p:cNvPr id="4" name="Plassholder for lysbildenummer 3"/>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1358652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n-NO"/>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Rediger tekststiler i malen</a:t>
            </a:r>
          </a:p>
        </p:txBody>
      </p:sp>
      <p:sp>
        <p:nvSpPr>
          <p:cNvPr id="5" name="Plassholder for dato 4"/>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333916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smtClean="0"/>
              <a:t>Klikk for å redigere tittelstil</a:t>
            </a:r>
            <a:endParaRPr lang="nn-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n-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smtClean="0"/>
              <a:t>Rediger tekststiler i malen</a:t>
            </a:r>
          </a:p>
        </p:txBody>
      </p:sp>
      <p:sp>
        <p:nvSpPr>
          <p:cNvPr id="5" name="Plassholder for dato 4"/>
          <p:cNvSpPr>
            <a:spLocks noGrp="1"/>
          </p:cNvSpPr>
          <p:nvPr>
            <p:ph type="dt" sz="half" idx="10"/>
          </p:nvPr>
        </p:nvSpPr>
        <p:spPr/>
        <p:txBody>
          <a:bodyPr/>
          <a:lstStyle/>
          <a:p>
            <a:fld id="{96BB3C87-960A-40E0-BF8E-75908ABE9AEB}" type="datetimeFigureOut">
              <a:rPr lang="nn-NO" smtClean="0"/>
              <a:pPr/>
              <a:t>10.10.2018</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AFA0735D-DAE7-4D9A-8342-D0C9AAE03C2E}" type="slidenum">
              <a:rPr lang="nn-NO" smtClean="0"/>
              <a:pPr/>
              <a:t>‹#›</a:t>
            </a:fld>
            <a:endParaRPr lang="nn-NO"/>
          </a:p>
        </p:txBody>
      </p:sp>
    </p:spTree>
    <p:extLst>
      <p:ext uri="{BB962C8B-B14F-4D97-AF65-F5344CB8AC3E}">
        <p14:creationId xmlns:p14="http://schemas.microsoft.com/office/powerpoint/2010/main" val="807177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smtClean="0"/>
              <a:t>Klikk for å redigere tittelstil</a:t>
            </a:r>
            <a:endParaRPr lang="nn-NO"/>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smtClean="0"/>
              <a:t>Rediger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B3C87-960A-40E0-BF8E-75908ABE9AEB}" type="datetimeFigureOut">
              <a:rPr lang="nn-NO" smtClean="0"/>
              <a:pPr/>
              <a:t>10.10.2018</a:t>
            </a:fld>
            <a:endParaRPr lang="nn-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n-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A0735D-DAE7-4D9A-8342-D0C9AAE03C2E}" type="slidenum">
              <a:rPr lang="nn-NO" smtClean="0"/>
              <a:pPr/>
              <a:t>‹#›</a:t>
            </a:fld>
            <a:endParaRPr lang="nn-NO"/>
          </a:p>
        </p:txBody>
      </p:sp>
    </p:spTree>
    <p:extLst>
      <p:ext uri="{BB962C8B-B14F-4D97-AF65-F5344CB8AC3E}">
        <p14:creationId xmlns:p14="http://schemas.microsoft.com/office/powerpoint/2010/main" val="1668230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815413"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56A664-9317-48F9-98EA-A08E3120C8DE}" type="datetime1">
              <a:rPr lang="nb-NO" smtClean="0"/>
              <a:pPr/>
              <a:t>10.10.2018</a:t>
            </a:fld>
            <a:endParaRPr lang="nb-NO" dirty="0"/>
          </a:p>
        </p:txBody>
      </p:sp>
      <p:sp>
        <p:nvSpPr>
          <p:cNvPr id="5" name="Plassholder for bunntekst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b-NO" dirty="0" smtClean="0"/>
              <a:t>Volda kommune</a:t>
            </a:r>
            <a:endParaRPr lang="nb-NO" dirty="0"/>
          </a:p>
        </p:txBody>
      </p:sp>
      <p:sp>
        <p:nvSpPr>
          <p:cNvPr id="6" name="Plassholder for lysbildenumm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1B629-6610-4FDF-9A62-609475074C04}" type="slidenum">
              <a:rPr lang="nb-NO" smtClean="0"/>
              <a:pPr/>
              <a:t>‹#›</a:t>
            </a:fld>
            <a:endParaRPr lang="nb-NO"/>
          </a:p>
        </p:txBody>
      </p:sp>
    </p:spTree>
    <p:extLst>
      <p:ext uri="{BB962C8B-B14F-4D97-AF65-F5344CB8AC3E}">
        <p14:creationId xmlns:p14="http://schemas.microsoft.com/office/powerpoint/2010/main" val="2798105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Click="0" advTm="5000"/>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err="1" smtClean="0"/>
              <a:t>Leiarsamling</a:t>
            </a:r>
            <a:r>
              <a:rPr lang="nb-NO" dirty="0" smtClean="0"/>
              <a:t> 25.09.2018</a:t>
            </a:r>
            <a:endParaRPr lang="nn-NO" dirty="0"/>
          </a:p>
        </p:txBody>
      </p:sp>
      <p:sp>
        <p:nvSpPr>
          <p:cNvPr id="3" name="Undertittel 2"/>
          <p:cNvSpPr>
            <a:spLocks noGrp="1"/>
          </p:cNvSpPr>
          <p:nvPr>
            <p:ph type="subTitle" idx="1"/>
          </p:nvPr>
        </p:nvSpPr>
        <p:spPr/>
        <p:txBody>
          <a:bodyPr>
            <a:normAutofit/>
          </a:bodyPr>
          <a:lstStyle/>
          <a:p>
            <a:r>
              <a:rPr lang="nb-NO" sz="3600" dirty="0" smtClean="0"/>
              <a:t>Helse- og omsorg</a:t>
            </a:r>
          </a:p>
          <a:p>
            <a:r>
              <a:rPr lang="nb-NO" sz="3600" dirty="0" smtClean="0"/>
              <a:t>Framtida har starta </a:t>
            </a:r>
            <a:endParaRPr lang="nn-NO" sz="3600" dirty="0"/>
          </a:p>
        </p:txBody>
      </p:sp>
    </p:spTree>
    <p:extLst>
      <p:ext uri="{BB962C8B-B14F-4D97-AF65-F5344CB8AC3E}">
        <p14:creationId xmlns:p14="http://schemas.microsoft.com/office/powerpoint/2010/main" val="705383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DEC6789-E761-4AA3-A586-3FD06812C19D}"/>
              </a:ext>
            </a:extLst>
          </p:cNvPr>
          <p:cNvSpPr>
            <a:spLocks noGrp="1"/>
          </p:cNvSpPr>
          <p:nvPr>
            <p:ph type="title"/>
          </p:nvPr>
        </p:nvSpPr>
        <p:spPr/>
        <p:txBody>
          <a:bodyPr>
            <a:normAutofit/>
          </a:bodyPr>
          <a:lstStyle/>
          <a:p>
            <a:r>
              <a:rPr lang="nb-NO" sz="1633" dirty="0"/>
              <a:t>Det er ikke mange ansatte per bruker</a:t>
            </a:r>
          </a:p>
        </p:txBody>
      </p:sp>
      <p:sp>
        <p:nvSpPr>
          <p:cNvPr id="4" name="Plassholder for lysbildenummer 3">
            <a:extLst>
              <a:ext uri="{FF2B5EF4-FFF2-40B4-BE49-F238E27FC236}">
                <a16:creationId xmlns:a16="http://schemas.microsoft.com/office/drawing/2014/main" id="{6F977F08-EB7C-434B-9AB2-33B9094A9049}"/>
              </a:ext>
            </a:extLst>
          </p:cNvPr>
          <p:cNvSpPr>
            <a:spLocks noGrp="1"/>
          </p:cNvSpPr>
          <p:nvPr>
            <p:ph type="sldNum" sz="quarter" idx="12"/>
          </p:nvPr>
        </p:nvSpPr>
        <p:spPr/>
        <p:txBody>
          <a:bodyPr/>
          <a:lstStyle/>
          <a:p>
            <a:fld id="{0C0CF154-A7BA-4273-A0F2-522933EAE825}" type="slidenum">
              <a:rPr lang="nb-NO" smtClean="0"/>
              <a:pPr/>
              <a:t>10</a:t>
            </a:fld>
            <a:endParaRPr lang="nb-NO"/>
          </a:p>
        </p:txBody>
      </p:sp>
      <p:graphicFrame>
        <p:nvGraphicFramePr>
          <p:cNvPr id="5" name="Plassholder for innhold 4">
            <a:extLst>
              <a:ext uri="{FF2B5EF4-FFF2-40B4-BE49-F238E27FC236}">
                <a16:creationId xmlns:a16="http://schemas.microsoft.com/office/drawing/2014/main" id="{00000000-0008-0000-1C00-000002000000}"/>
              </a:ext>
            </a:extLst>
          </p:cNvPr>
          <p:cNvGraphicFramePr>
            <a:graphicFrameLocks noGrp="1"/>
          </p:cNvGraphicFramePr>
          <p:nvPr>
            <p:ph idx="1"/>
            <p:extLst/>
          </p:nvPr>
        </p:nvGraphicFramePr>
        <p:xfrm>
          <a:off x="1802189" y="1299017"/>
          <a:ext cx="8606344" cy="49728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77892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ssholder for lysbildenummer 3">
            <a:extLst>
              <a:ext uri="{FF2B5EF4-FFF2-40B4-BE49-F238E27FC236}">
                <a16:creationId xmlns:a16="http://schemas.microsoft.com/office/drawing/2014/main" id="{574764E5-B40A-4558-8A74-2506EE66091D}"/>
              </a:ext>
            </a:extLst>
          </p:cNvPr>
          <p:cNvSpPr>
            <a:spLocks noGrp="1"/>
          </p:cNvSpPr>
          <p:nvPr>
            <p:ph type="sldNum" sz="quarter" idx="12"/>
          </p:nvPr>
        </p:nvSpPr>
        <p:spPr/>
        <p:txBody>
          <a:bodyPr/>
          <a:lstStyle/>
          <a:p>
            <a:fld id="{0C0CF154-A7BA-4273-A0F2-522933EAE825}" type="slidenum">
              <a:rPr lang="nb-NO" smtClean="0"/>
              <a:pPr/>
              <a:t>11</a:t>
            </a:fld>
            <a:endParaRPr lang="nb-NO"/>
          </a:p>
        </p:txBody>
      </p:sp>
      <p:sp>
        <p:nvSpPr>
          <p:cNvPr id="5" name="Tittel 4">
            <a:extLst>
              <a:ext uri="{FF2B5EF4-FFF2-40B4-BE49-F238E27FC236}">
                <a16:creationId xmlns:a16="http://schemas.microsoft.com/office/drawing/2014/main" id="{A06DC842-E527-4666-B9B7-A7D7E7A68543}"/>
              </a:ext>
            </a:extLst>
          </p:cNvPr>
          <p:cNvSpPr>
            <a:spLocks noGrp="1"/>
          </p:cNvSpPr>
          <p:nvPr>
            <p:ph type="title"/>
          </p:nvPr>
        </p:nvSpPr>
        <p:spPr/>
        <p:txBody>
          <a:bodyPr/>
          <a:lstStyle/>
          <a:p>
            <a:r>
              <a:rPr lang="nb-NO" dirty="0"/>
              <a:t>Sammenlignet</a:t>
            </a:r>
          </a:p>
        </p:txBody>
      </p:sp>
      <p:pic>
        <p:nvPicPr>
          <p:cNvPr id="11" name="Plassholder for innhold 10">
            <a:extLst>
              <a:ext uri="{FF2B5EF4-FFF2-40B4-BE49-F238E27FC236}">
                <a16:creationId xmlns:a16="http://schemas.microsoft.com/office/drawing/2014/main" id="{8C6A87E8-AEE7-44EE-8712-D71CF3B87648}"/>
              </a:ext>
            </a:extLst>
          </p:cNvPr>
          <p:cNvPicPr>
            <a:picLocks noGrp="1" noChangeAspect="1"/>
          </p:cNvPicPr>
          <p:nvPr>
            <p:ph idx="1"/>
          </p:nvPr>
        </p:nvPicPr>
        <p:blipFill>
          <a:blip r:embed="rId2"/>
          <a:stretch>
            <a:fillRect/>
          </a:stretch>
        </p:blipFill>
        <p:spPr>
          <a:xfrm>
            <a:off x="776735" y="1858459"/>
            <a:ext cx="4781806" cy="2762752"/>
          </a:xfrm>
          <a:prstGeom prst="rect">
            <a:avLst/>
          </a:prstGeom>
        </p:spPr>
      </p:pic>
      <p:pic>
        <p:nvPicPr>
          <p:cNvPr id="10" name="Plassholder for innhold 9">
            <a:extLst>
              <a:ext uri="{FF2B5EF4-FFF2-40B4-BE49-F238E27FC236}">
                <a16:creationId xmlns:a16="http://schemas.microsoft.com/office/drawing/2014/main" id="{F7C2E838-4737-40B4-879A-1E22734419BF}"/>
              </a:ext>
            </a:extLst>
          </p:cNvPr>
          <p:cNvPicPr>
            <a:picLocks noGrp="1" noChangeAspect="1"/>
          </p:cNvPicPr>
          <p:nvPr>
            <p:ph idx="13"/>
          </p:nvPr>
        </p:nvPicPr>
        <p:blipFill>
          <a:blip r:embed="rId3"/>
          <a:stretch>
            <a:fillRect/>
          </a:stretch>
        </p:blipFill>
        <p:spPr>
          <a:xfrm>
            <a:off x="5769171" y="3429001"/>
            <a:ext cx="4781806" cy="2762752"/>
          </a:xfrm>
          <a:prstGeom prst="rect">
            <a:avLst/>
          </a:prstGeom>
        </p:spPr>
      </p:pic>
      <p:sp>
        <p:nvSpPr>
          <p:cNvPr id="8" name="Plassholder for tekst 7">
            <a:extLst>
              <a:ext uri="{FF2B5EF4-FFF2-40B4-BE49-F238E27FC236}">
                <a16:creationId xmlns:a16="http://schemas.microsoft.com/office/drawing/2014/main" id="{D577AED2-D858-4E50-B41F-F4E1BC841AA3}"/>
              </a:ext>
            </a:extLst>
          </p:cNvPr>
          <p:cNvSpPr>
            <a:spLocks noGrp="1"/>
          </p:cNvSpPr>
          <p:nvPr>
            <p:ph type="body" sz="quarter" idx="14"/>
          </p:nvPr>
        </p:nvSpPr>
        <p:spPr>
          <a:xfrm>
            <a:off x="467299" y="1298845"/>
            <a:ext cx="5111516" cy="391952"/>
          </a:xfrm>
        </p:spPr>
        <p:txBody>
          <a:bodyPr/>
          <a:lstStyle/>
          <a:p>
            <a:r>
              <a:rPr lang="nb-NO" dirty="0" err="1" smtClean="0"/>
              <a:t>VoldaVVvolda</a:t>
            </a:r>
            <a:endParaRPr lang="nb-NO" dirty="0"/>
          </a:p>
        </p:txBody>
      </p:sp>
      <p:sp>
        <p:nvSpPr>
          <p:cNvPr id="9" name="Plassholder for tekst 8">
            <a:extLst>
              <a:ext uri="{FF2B5EF4-FFF2-40B4-BE49-F238E27FC236}">
                <a16:creationId xmlns:a16="http://schemas.microsoft.com/office/drawing/2014/main" id="{B5030599-AB7F-4B7F-AA46-80BD26BCB0D2}"/>
              </a:ext>
            </a:extLst>
          </p:cNvPr>
          <p:cNvSpPr>
            <a:spLocks noGrp="1"/>
          </p:cNvSpPr>
          <p:nvPr>
            <p:ph type="body" sz="quarter" idx="15"/>
          </p:nvPr>
        </p:nvSpPr>
        <p:spPr/>
        <p:txBody>
          <a:bodyPr/>
          <a:lstStyle/>
          <a:p>
            <a:r>
              <a:rPr lang="nb-NO" dirty="0"/>
              <a:t>Hornindal</a:t>
            </a:r>
          </a:p>
        </p:txBody>
      </p:sp>
    </p:spTree>
    <p:extLst>
      <p:ext uri="{BB962C8B-B14F-4D97-AF65-F5344CB8AC3E}">
        <p14:creationId xmlns:p14="http://schemas.microsoft.com/office/powerpoint/2010/main" val="314742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828800" y="601362"/>
            <a:ext cx="8641492" cy="5766487"/>
          </a:xfrm>
          <a:prstGeom prst="rect">
            <a:avLst/>
          </a:prstGeom>
          <a:noFill/>
          <a:ln w="9525">
            <a:noFill/>
            <a:miter lim="800000"/>
            <a:headEnd/>
            <a:tailEnd/>
          </a:ln>
          <a:effectLst/>
        </p:spPr>
      </p:pic>
    </p:spTree>
    <p:extLst>
      <p:ext uri="{BB962C8B-B14F-4D97-AF65-F5344CB8AC3E}">
        <p14:creationId xmlns:p14="http://schemas.microsoft.com/office/powerpoint/2010/main" val="2342746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err="1" smtClean="0"/>
              <a:t>Kva</a:t>
            </a:r>
            <a:r>
              <a:rPr lang="nb-NO" dirty="0" smtClean="0"/>
              <a:t> skal vi </a:t>
            </a:r>
            <a:r>
              <a:rPr lang="nb-NO" dirty="0" err="1" smtClean="0"/>
              <a:t>gjere</a:t>
            </a:r>
            <a:r>
              <a:rPr lang="nb-NO" dirty="0" smtClean="0"/>
              <a:t> for å møte denne framtida med </a:t>
            </a:r>
            <a:r>
              <a:rPr lang="nb-NO" dirty="0" err="1" smtClean="0"/>
              <a:t>dei</a:t>
            </a:r>
            <a:r>
              <a:rPr lang="nb-NO" dirty="0" smtClean="0"/>
              <a:t> </a:t>
            </a:r>
            <a:r>
              <a:rPr lang="nb-NO" dirty="0" err="1" smtClean="0"/>
              <a:t>ressursane</a:t>
            </a:r>
            <a:r>
              <a:rPr lang="nb-NO" dirty="0" smtClean="0"/>
              <a:t> kommunen har </a:t>
            </a:r>
            <a:r>
              <a:rPr lang="nb-NO" dirty="0" err="1" smtClean="0"/>
              <a:t>tilgjengeleg</a:t>
            </a:r>
            <a:r>
              <a:rPr lang="nb-NO" dirty="0" smtClean="0"/>
              <a:t>?</a:t>
            </a:r>
            <a:endParaRPr lang="nb-NO" dirty="0"/>
          </a:p>
        </p:txBody>
      </p:sp>
      <p:sp>
        <p:nvSpPr>
          <p:cNvPr id="3" name="Plassholder for innhold 2"/>
          <p:cNvSpPr>
            <a:spLocks noGrp="1"/>
          </p:cNvSpPr>
          <p:nvPr>
            <p:ph idx="1"/>
          </p:nvPr>
        </p:nvSpPr>
        <p:spPr/>
        <p:txBody>
          <a:bodyPr>
            <a:normAutofit/>
          </a:bodyPr>
          <a:lstStyle/>
          <a:p>
            <a:endParaRPr lang="nb-NO" sz="4800" dirty="0" smtClean="0"/>
          </a:p>
          <a:p>
            <a:endParaRPr lang="nb-NO" sz="4800" dirty="0" smtClean="0"/>
          </a:p>
          <a:p>
            <a:r>
              <a:rPr lang="nb-NO" sz="4800" dirty="0" err="1" smtClean="0"/>
              <a:t>Korleis</a:t>
            </a:r>
            <a:r>
              <a:rPr lang="nb-NO" sz="4800" dirty="0" smtClean="0"/>
              <a:t> skape </a:t>
            </a:r>
            <a:r>
              <a:rPr lang="nb-NO" sz="4800" dirty="0" err="1" smtClean="0"/>
              <a:t>handlingsrom</a:t>
            </a:r>
            <a:r>
              <a:rPr lang="nb-NO" sz="4800" dirty="0" smtClean="0"/>
              <a:t> og </a:t>
            </a:r>
            <a:r>
              <a:rPr lang="nb-NO" sz="4800" dirty="0" err="1" smtClean="0"/>
              <a:t>kva</a:t>
            </a:r>
            <a:r>
              <a:rPr lang="nb-NO" sz="4800" dirty="0" smtClean="0"/>
              <a:t> skal vi nytte handlingsrommet til?</a:t>
            </a:r>
            <a:endParaRPr lang="nb-NO" sz="4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Tiltak for å </a:t>
            </a:r>
            <a:r>
              <a:rPr lang="nb-NO" dirty="0" err="1" smtClean="0"/>
              <a:t>frigjere</a:t>
            </a:r>
            <a:r>
              <a:rPr lang="nb-NO" dirty="0" smtClean="0"/>
              <a:t> handlingsrom 1</a:t>
            </a:r>
            <a:endParaRPr lang="nn-NO" dirty="0"/>
          </a:p>
        </p:txBody>
      </p:sp>
      <p:sp>
        <p:nvSpPr>
          <p:cNvPr id="3" name="Plassholder for innhold 2"/>
          <p:cNvSpPr>
            <a:spLocks noGrp="1"/>
          </p:cNvSpPr>
          <p:nvPr>
            <p:ph idx="1"/>
          </p:nvPr>
        </p:nvSpPr>
        <p:spPr/>
        <p:txBody>
          <a:bodyPr/>
          <a:lstStyle/>
          <a:p>
            <a:r>
              <a:rPr lang="nb-NO" b="1" dirty="0" smtClean="0"/>
              <a:t>Folk skal bu heime så lenge som råd</a:t>
            </a:r>
          </a:p>
          <a:p>
            <a:pPr lvl="1"/>
            <a:r>
              <a:rPr lang="nb-NO" dirty="0" smtClean="0"/>
              <a:t>Krev </a:t>
            </a:r>
            <a:r>
              <a:rPr lang="nb-NO" dirty="0" err="1" smtClean="0"/>
              <a:t>auka</a:t>
            </a:r>
            <a:r>
              <a:rPr lang="nb-NO" dirty="0" smtClean="0"/>
              <a:t> kapasitet i heimebaserte </a:t>
            </a:r>
            <a:r>
              <a:rPr lang="nb-NO" dirty="0" err="1" smtClean="0"/>
              <a:t>tenester</a:t>
            </a:r>
            <a:r>
              <a:rPr lang="nb-NO" dirty="0" smtClean="0"/>
              <a:t>, kvar </a:t>
            </a:r>
            <a:r>
              <a:rPr lang="nb-NO" dirty="0" err="1" smtClean="0"/>
              <a:t>hentar</a:t>
            </a:r>
            <a:r>
              <a:rPr lang="nb-NO" dirty="0" smtClean="0"/>
              <a:t> vi den?</a:t>
            </a:r>
          </a:p>
          <a:p>
            <a:pPr lvl="1"/>
            <a:r>
              <a:rPr lang="nb-NO" dirty="0" smtClean="0"/>
              <a:t>Krev </a:t>
            </a:r>
            <a:r>
              <a:rPr lang="nb-NO" dirty="0" err="1" smtClean="0"/>
              <a:t>tilstrekkeleg</a:t>
            </a:r>
            <a:r>
              <a:rPr lang="nb-NO" dirty="0" smtClean="0"/>
              <a:t> kompetanse for å tilby </a:t>
            </a:r>
            <a:r>
              <a:rPr lang="nb-NO" dirty="0" err="1" smtClean="0"/>
              <a:t>fagleg</a:t>
            </a:r>
            <a:r>
              <a:rPr lang="nb-NO" dirty="0" smtClean="0"/>
              <a:t> </a:t>
            </a:r>
            <a:r>
              <a:rPr lang="nb-NO" dirty="0" err="1" smtClean="0"/>
              <a:t>forsvarlege</a:t>
            </a:r>
            <a:r>
              <a:rPr lang="nb-NO" dirty="0" smtClean="0"/>
              <a:t> </a:t>
            </a:r>
            <a:r>
              <a:rPr lang="nb-NO" dirty="0" err="1" smtClean="0"/>
              <a:t>tenester</a:t>
            </a:r>
            <a:endParaRPr lang="nb-NO" dirty="0" smtClean="0"/>
          </a:p>
          <a:p>
            <a:pPr lvl="1"/>
            <a:r>
              <a:rPr lang="nb-NO" dirty="0" smtClean="0"/>
              <a:t>Dreiing av innsats </a:t>
            </a:r>
            <a:r>
              <a:rPr lang="nb-NO" dirty="0" err="1" smtClean="0"/>
              <a:t>frå</a:t>
            </a:r>
            <a:r>
              <a:rPr lang="nb-NO" dirty="0" smtClean="0"/>
              <a:t> </a:t>
            </a:r>
            <a:r>
              <a:rPr lang="nb-NO" dirty="0" err="1" smtClean="0"/>
              <a:t>omsorgsbustader</a:t>
            </a:r>
            <a:r>
              <a:rPr lang="nb-NO" dirty="0" smtClean="0"/>
              <a:t> til heimebasert omsorg?</a:t>
            </a:r>
          </a:p>
          <a:p>
            <a:pPr lvl="1"/>
            <a:r>
              <a:rPr lang="nb-NO" dirty="0" smtClean="0"/>
              <a:t>Kan vi få </a:t>
            </a:r>
            <a:r>
              <a:rPr lang="nb-NO" dirty="0" err="1" smtClean="0"/>
              <a:t>meir</a:t>
            </a:r>
            <a:r>
              <a:rPr lang="nb-NO" dirty="0" smtClean="0"/>
              <a:t> ut av </a:t>
            </a:r>
            <a:r>
              <a:rPr lang="nb-NO" dirty="0" err="1" smtClean="0"/>
              <a:t>midlane</a:t>
            </a:r>
            <a:r>
              <a:rPr lang="nb-NO" dirty="0" smtClean="0"/>
              <a:t> ved å redusere døgnbemanna </a:t>
            </a:r>
            <a:r>
              <a:rPr lang="nb-NO" dirty="0" err="1" smtClean="0"/>
              <a:t>bustader</a:t>
            </a:r>
            <a:r>
              <a:rPr lang="nb-NO" dirty="0" smtClean="0"/>
              <a:t> og satse </a:t>
            </a:r>
            <a:r>
              <a:rPr lang="nb-NO" dirty="0" err="1" smtClean="0"/>
              <a:t>meir</a:t>
            </a:r>
            <a:r>
              <a:rPr lang="nb-NO" dirty="0" smtClean="0"/>
              <a:t> på </a:t>
            </a:r>
            <a:r>
              <a:rPr lang="nb-NO" dirty="0" err="1" smtClean="0"/>
              <a:t>opa</a:t>
            </a:r>
            <a:r>
              <a:rPr lang="nb-NO" dirty="0" smtClean="0"/>
              <a:t> omsorg?</a:t>
            </a:r>
          </a:p>
          <a:p>
            <a:pPr lvl="1"/>
            <a:r>
              <a:rPr lang="nb-NO" dirty="0" smtClean="0"/>
              <a:t>Heilt konkret; skal vi legge ned </a:t>
            </a:r>
            <a:r>
              <a:rPr lang="nb-NO" dirty="0" err="1" smtClean="0"/>
              <a:t>noko</a:t>
            </a:r>
            <a:r>
              <a:rPr lang="nb-NO" dirty="0" smtClean="0"/>
              <a:t> som i dag er etablert?</a:t>
            </a:r>
          </a:p>
          <a:p>
            <a:pPr lvl="2"/>
            <a:r>
              <a:rPr lang="nb-NO" dirty="0" smtClean="0"/>
              <a:t>Omdisponere </a:t>
            </a:r>
            <a:r>
              <a:rPr lang="nb-NO" dirty="0" err="1" smtClean="0"/>
              <a:t>ressursane</a:t>
            </a:r>
            <a:r>
              <a:rPr lang="nb-NO" dirty="0" smtClean="0"/>
              <a:t> og bruke (deler av) </a:t>
            </a:r>
            <a:r>
              <a:rPr lang="nb-NO" dirty="0" err="1" smtClean="0"/>
              <a:t>dei</a:t>
            </a:r>
            <a:r>
              <a:rPr lang="nb-NO" dirty="0" smtClean="0"/>
              <a:t> til å styrke heimebasert omsorg og rehabiliteringskompetanse? </a:t>
            </a:r>
          </a:p>
          <a:p>
            <a:pPr lvl="1"/>
            <a:endParaRPr lang="nb-NO" dirty="0" smtClean="0"/>
          </a:p>
        </p:txBody>
      </p:sp>
    </p:spTree>
    <p:extLst>
      <p:ext uri="{BB962C8B-B14F-4D97-AF65-F5344CB8AC3E}">
        <p14:creationId xmlns:p14="http://schemas.microsoft.com/office/powerpoint/2010/main" val="3157898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1614616" y="815546"/>
            <a:ext cx="9465276" cy="5263978"/>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Tiltak for å </a:t>
            </a:r>
            <a:r>
              <a:rPr lang="nb-NO" dirty="0" err="1" smtClean="0"/>
              <a:t>frigjere</a:t>
            </a:r>
            <a:r>
              <a:rPr lang="nb-NO" dirty="0" smtClean="0"/>
              <a:t> handlingsrom 2</a:t>
            </a:r>
            <a:endParaRPr lang="nn-NO" dirty="0"/>
          </a:p>
        </p:txBody>
      </p:sp>
      <p:sp>
        <p:nvSpPr>
          <p:cNvPr id="3" name="Plassholder for innhold 2"/>
          <p:cNvSpPr>
            <a:spLocks noGrp="1"/>
          </p:cNvSpPr>
          <p:nvPr>
            <p:ph idx="1"/>
          </p:nvPr>
        </p:nvSpPr>
        <p:spPr/>
        <p:txBody>
          <a:bodyPr/>
          <a:lstStyle/>
          <a:p>
            <a:r>
              <a:rPr lang="nb-NO" b="1" dirty="0" err="1" smtClean="0"/>
              <a:t>Ambulerande</a:t>
            </a:r>
            <a:r>
              <a:rPr lang="nb-NO" b="1" dirty="0" smtClean="0"/>
              <a:t> nattevakt, 3 pers</a:t>
            </a:r>
            <a:r>
              <a:rPr lang="nb-NO" dirty="0" smtClean="0"/>
              <a:t>.</a:t>
            </a:r>
          </a:p>
          <a:p>
            <a:pPr lvl="1"/>
            <a:r>
              <a:rPr lang="nb-NO" dirty="0" smtClean="0"/>
              <a:t>I dag er det </a:t>
            </a:r>
            <a:r>
              <a:rPr lang="nb-NO" dirty="0" err="1" smtClean="0"/>
              <a:t>ein</a:t>
            </a:r>
            <a:r>
              <a:rPr lang="nb-NO" dirty="0" smtClean="0"/>
              <a:t> på </a:t>
            </a:r>
            <a:r>
              <a:rPr lang="nb-NO" dirty="0" err="1" smtClean="0"/>
              <a:t>ambulerande</a:t>
            </a:r>
            <a:endParaRPr lang="nb-NO" dirty="0" smtClean="0"/>
          </a:p>
          <a:p>
            <a:pPr lvl="1"/>
            <a:r>
              <a:rPr lang="nb-NO" dirty="0" err="1" smtClean="0"/>
              <a:t>Fleire</a:t>
            </a:r>
            <a:r>
              <a:rPr lang="nb-NO" dirty="0" smtClean="0"/>
              <a:t> </a:t>
            </a:r>
            <a:r>
              <a:rPr lang="nb-NO" dirty="0" err="1" smtClean="0"/>
              <a:t>tenester</a:t>
            </a:r>
            <a:r>
              <a:rPr lang="nb-NO" dirty="0" smtClean="0"/>
              <a:t> etterspør (</a:t>
            </a:r>
            <a:r>
              <a:rPr lang="nb-NO" dirty="0" err="1" smtClean="0"/>
              <a:t>meir</a:t>
            </a:r>
            <a:r>
              <a:rPr lang="nb-NO" dirty="0" smtClean="0"/>
              <a:t>)nattevakt. </a:t>
            </a:r>
          </a:p>
          <a:p>
            <a:pPr lvl="2"/>
            <a:r>
              <a:rPr lang="nb-NO" dirty="0" smtClean="0"/>
              <a:t>Stasjonær bemanning løyser lokalt behov, </a:t>
            </a:r>
            <a:r>
              <a:rPr lang="nb-NO" dirty="0" err="1" smtClean="0"/>
              <a:t>ambulerande</a:t>
            </a:r>
            <a:r>
              <a:rPr lang="nb-NO" dirty="0" smtClean="0"/>
              <a:t> er </a:t>
            </a:r>
            <a:r>
              <a:rPr lang="nb-NO" dirty="0" err="1" smtClean="0"/>
              <a:t>meir</a:t>
            </a:r>
            <a:r>
              <a:rPr lang="nb-NO" dirty="0" smtClean="0"/>
              <a:t> fleksibelt. Kan kombinasjon </a:t>
            </a:r>
            <a:r>
              <a:rPr lang="nb-NO" dirty="0" err="1" smtClean="0"/>
              <a:t>ambulerande</a:t>
            </a:r>
            <a:r>
              <a:rPr lang="nb-NO" dirty="0" smtClean="0"/>
              <a:t> i kombinasjon med teknologi løyse behova like godt/ betre?</a:t>
            </a:r>
          </a:p>
          <a:p>
            <a:pPr lvl="1"/>
            <a:r>
              <a:rPr lang="nb-NO" dirty="0" smtClean="0"/>
              <a:t>Vi vil ta ned </a:t>
            </a:r>
            <a:r>
              <a:rPr lang="nb-NO" dirty="0" err="1" smtClean="0"/>
              <a:t>kvilande</a:t>
            </a:r>
            <a:r>
              <a:rPr lang="nb-NO" dirty="0" smtClean="0"/>
              <a:t> nattevakt både i </a:t>
            </a:r>
            <a:r>
              <a:rPr lang="nb-NO" dirty="0" err="1" smtClean="0"/>
              <a:t>butenesta</a:t>
            </a:r>
            <a:r>
              <a:rPr lang="nb-NO" dirty="0" smtClean="0"/>
              <a:t> for funksjonshemma, </a:t>
            </a:r>
            <a:r>
              <a:rPr lang="nb-NO" dirty="0" err="1" smtClean="0"/>
              <a:t>omsorgsbustader</a:t>
            </a:r>
            <a:r>
              <a:rPr lang="nb-NO" dirty="0" smtClean="0"/>
              <a:t> for eldre og den våkne nattevakta i rus- og psykisk </a:t>
            </a:r>
            <a:r>
              <a:rPr lang="nb-NO" dirty="0" err="1" smtClean="0"/>
              <a:t>helseteneste</a:t>
            </a:r>
            <a:r>
              <a:rPr lang="nb-NO" dirty="0" smtClean="0"/>
              <a:t>.</a:t>
            </a:r>
          </a:p>
          <a:p>
            <a:pPr lvl="1"/>
            <a:r>
              <a:rPr lang="nb-NO" dirty="0" smtClean="0"/>
              <a:t> </a:t>
            </a:r>
            <a:endParaRPr lang="nn-NO" dirty="0"/>
          </a:p>
        </p:txBody>
      </p:sp>
    </p:spTree>
    <p:extLst>
      <p:ext uri="{BB962C8B-B14F-4D97-AF65-F5344CB8AC3E}">
        <p14:creationId xmlns:p14="http://schemas.microsoft.com/office/powerpoint/2010/main" val="46695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t>Tiltak for oppretting av tre </a:t>
            </a:r>
            <a:r>
              <a:rPr lang="nb-NO" dirty="0" err="1" smtClean="0"/>
              <a:t>ambulerande</a:t>
            </a:r>
            <a:r>
              <a:rPr lang="nb-NO" dirty="0" smtClean="0"/>
              <a:t> nattevakter, </a:t>
            </a:r>
            <a:r>
              <a:rPr lang="nb-NO" dirty="0" err="1" smtClean="0"/>
              <a:t>tilsvarande</a:t>
            </a:r>
            <a:r>
              <a:rPr lang="nb-NO" dirty="0" smtClean="0"/>
              <a:t> ca. 6 årsverk.</a:t>
            </a:r>
            <a:endParaRPr lang="nn-NO" dirty="0"/>
          </a:p>
        </p:txBody>
      </p:sp>
      <p:graphicFrame>
        <p:nvGraphicFramePr>
          <p:cNvPr id="6" name="Plassholder for innhold 5"/>
          <p:cNvGraphicFramePr>
            <a:graphicFrameLocks noGrp="1"/>
          </p:cNvGraphicFramePr>
          <p:nvPr>
            <p:ph idx="1"/>
            <p:extLst>
              <p:ext uri="{D42A27DB-BD31-4B8C-83A1-F6EECF244321}">
                <p14:modId xmlns:p14="http://schemas.microsoft.com/office/powerpoint/2010/main" val="4133674495"/>
              </p:ext>
            </p:extLst>
          </p:nvPr>
        </p:nvGraphicFramePr>
        <p:xfrm>
          <a:off x="838201" y="2693372"/>
          <a:ext cx="10515599" cy="1854200"/>
        </p:xfrm>
        <a:graphic>
          <a:graphicData uri="http://schemas.openxmlformats.org/drawingml/2006/table">
            <a:tbl>
              <a:tblPr firstRow="1" bandRow="1">
                <a:tableStyleId>{5C22544A-7EE6-4342-B048-85BDC9FD1C3A}</a:tableStyleId>
              </a:tblPr>
              <a:tblGrid>
                <a:gridCol w="2044959">
                  <a:extLst>
                    <a:ext uri="{9D8B030D-6E8A-4147-A177-3AD203B41FA5}">
                      <a16:colId xmlns:a16="http://schemas.microsoft.com/office/drawing/2014/main" val="1935353350"/>
                    </a:ext>
                  </a:extLst>
                </a:gridCol>
                <a:gridCol w="1884784">
                  <a:extLst>
                    <a:ext uri="{9D8B030D-6E8A-4147-A177-3AD203B41FA5}">
                      <a16:colId xmlns:a16="http://schemas.microsoft.com/office/drawing/2014/main" val="728781396"/>
                    </a:ext>
                  </a:extLst>
                </a:gridCol>
                <a:gridCol w="1632857">
                  <a:extLst>
                    <a:ext uri="{9D8B030D-6E8A-4147-A177-3AD203B41FA5}">
                      <a16:colId xmlns:a16="http://schemas.microsoft.com/office/drawing/2014/main" val="386787338"/>
                    </a:ext>
                  </a:extLst>
                </a:gridCol>
                <a:gridCol w="1707502">
                  <a:extLst>
                    <a:ext uri="{9D8B030D-6E8A-4147-A177-3AD203B41FA5}">
                      <a16:colId xmlns:a16="http://schemas.microsoft.com/office/drawing/2014/main" val="2901317540"/>
                    </a:ext>
                  </a:extLst>
                </a:gridCol>
                <a:gridCol w="1660849">
                  <a:extLst>
                    <a:ext uri="{9D8B030D-6E8A-4147-A177-3AD203B41FA5}">
                      <a16:colId xmlns:a16="http://schemas.microsoft.com/office/drawing/2014/main" val="545194555"/>
                    </a:ext>
                  </a:extLst>
                </a:gridCol>
                <a:gridCol w="1584648">
                  <a:extLst>
                    <a:ext uri="{9D8B030D-6E8A-4147-A177-3AD203B41FA5}">
                      <a16:colId xmlns:a16="http://schemas.microsoft.com/office/drawing/2014/main" val="3019617220"/>
                    </a:ext>
                  </a:extLst>
                </a:gridCol>
              </a:tblGrid>
              <a:tr h="370840">
                <a:tc>
                  <a:txBody>
                    <a:bodyPr/>
                    <a:lstStyle/>
                    <a:p>
                      <a:endParaRPr lang="nn-NO" dirty="0"/>
                    </a:p>
                  </a:txBody>
                  <a:tcPr/>
                </a:tc>
                <a:tc>
                  <a:txBody>
                    <a:bodyPr/>
                    <a:lstStyle/>
                    <a:p>
                      <a:r>
                        <a:rPr lang="nb-NO" dirty="0" err="1" smtClean="0"/>
                        <a:t>Sevrinhaugen</a:t>
                      </a:r>
                      <a:r>
                        <a:rPr lang="nb-NO" dirty="0" smtClean="0"/>
                        <a:t> 1</a:t>
                      </a:r>
                      <a:endParaRPr lang="nn-NO" dirty="0"/>
                    </a:p>
                  </a:txBody>
                  <a:tcPr/>
                </a:tc>
                <a:tc>
                  <a:txBody>
                    <a:bodyPr/>
                    <a:lstStyle/>
                    <a:p>
                      <a:r>
                        <a:rPr lang="nb-NO" dirty="0" smtClean="0"/>
                        <a:t>Kleppevegen 1</a:t>
                      </a:r>
                      <a:endParaRPr lang="nn-NO" dirty="0"/>
                    </a:p>
                  </a:txBody>
                  <a:tcPr/>
                </a:tc>
                <a:tc>
                  <a:txBody>
                    <a:bodyPr/>
                    <a:lstStyle/>
                    <a:p>
                      <a:r>
                        <a:rPr lang="nb-NO" dirty="0" err="1" smtClean="0"/>
                        <a:t>Sevrinhaugen</a:t>
                      </a:r>
                      <a:r>
                        <a:rPr lang="nb-NO" baseline="0" dirty="0" smtClean="0"/>
                        <a:t> 7</a:t>
                      </a:r>
                      <a:endParaRPr lang="nn-NO" dirty="0"/>
                    </a:p>
                  </a:txBody>
                  <a:tcPr/>
                </a:tc>
                <a:tc>
                  <a:txBody>
                    <a:bodyPr/>
                    <a:lstStyle/>
                    <a:p>
                      <a:r>
                        <a:rPr lang="nb-NO" dirty="0" smtClean="0"/>
                        <a:t>Mork </a:t>
                      </a:r>
                      <a:r>
                        <a:rPr lang="nb-NO" dirty="0" err="1" smtClean="0"/>
                        <a:t>bustader</a:t>
                      </a:r>
                      <a:endParaRPr lang="nn-NO" dirty="0"/>
                    </a:p>
                  </a:txBody>
                  <a:tcPr/>
                </a:tc>
                <a:tc>
                  <a:txBody>
                    <a:bodyPr/>
                    <a:lstStyle/>
                    <a:p>
                      <a:r>
                        <a:rPr lang="nb-NO" dirty="0" err="1" smtClean="0"/>
                        <a:t>Heimetenesta</a:t>
                      </a:r>
                      <a:endParaRPr lang="nn-NO" dirty="0"/>
                    </a:p>
                  </a:txBody>
                  <a:tcPr/>
                </a:tc>
                <a:extLst>
                  <a:ext uri="{0D108BD9-81ED-4DB2-BD59-A6C34878D82A}">
                    <a16:rowId xmlns:a16="http://schemas.microsoft.com/office/drawing/2014/main" val="1140446475"/>
                  </a:ext>
                </a:extLst>
              </a:tr>
              <a:tr h="370840">
                <a:tc>
                  <a:txBody>
                    <a:bodyPr/>
                    <a:lstStyle/>
                    <a:p>
                      <a:r>
                        <a:rPr lang="nb-NO" dirty="0" err="1" smtClean="0"/>
                        <a:t>Kvilande</a:t>
                      </a:r>
                      <a:r>
                        <a:rPr lang="nb-NO" dirty="0" smtClean="0"/>
                        <a:t> nattevakt</a:t>
                      </a:r>
                      <a:endParaRPr lang="nn-NO" dirty="0"/>
                    </a:p>
                  </a:txBody>
                  <a:tcPr/>
                </a:tc>
                <a:tc>
                  <a:txBody>
                    <a:bodyPr/>
                    <a:lstStyle/>
                    <a:p>
                      <a:r>
                        <a:rPr lang="nb-NO" dirty="0" smtClean="0"/>
                        <a:t>2 x 3 nattevakter</a:t>
                      </a:r>
                      <a:endParaRPr lang="nn-NO" dirty="0"/>
                    </a:p>
                  </a:txBody>
                  <a:tcPr/>
                </a:tc>
                <a:tc>
                  <a:txBody>
                    <a:bodyPr/>
                    <a:lstStyle/>
                    <a:p>
                      <a:r>
                        <a:rPr lang="nb-NO" dirty="0" smtClean="0"/>
                        <a:t>1 nattevakt</a:t>
                      </a:r>
                      <a:endParaRPr lang="nn-NO" dirty="0"/>
                    </a:p>
                  </a:txBody>
                  <a:tcPr/>
                </a:tc>
                <a:tc>
                  <a:txBody>
                    <a:bodyPr/>
                    <a:lstStyle/>
                    <a:p>
                      <a:endParaRPr lang="nn-NO" dirty="0"/>
                    </a:p>
                  </a:txBody>
                  <a:tcPr/>
                </a:tc>
                <a:tc>
                  <a:txBody>
                    <a:bodyPr/>
                    <a:lstStyle/>
                    <a:p>
                      <a:r>
                        <a:rPr lang="nb-NO" dirty="0" smtClean="0"/>
                        <a:t>1 nattevakt</a:t>
                      </a:r>
                      <a:endParaRPr lang="nn-NO" dirty="0"/>
                    </a:p>
                  </a:txBody>
                  <a:tcPr/>
                </a:tc>
                <a:tc>
                  <a:txBody>
                    <a:bodyPr/>
                    <a:lstStyle/>
                    <a:p>
                      <a:endParaRPr lang="nn-NO"/>
                    </a:p>
                  </a:txBody>
                  <a:tcPr/>
                </a:tc>
                <a:extLst>
                  <a:ext uri="{0D108BD9-81ED-4DB2-BD59-A6C34878D82A}">
                    <a16:rowId xmlns:a16="http://schemas.microsoft.com/office/drawing/2014/main" val="4226779269"/>
                  </a:ext>
                </a:extLst>
              </a:tr>
              <a:tr h="370840">
                <a:tc>
                  <a:txBody>
                    <a:bodyPr/>
                    <a:lstStyle/>
                    <a:p>
                      <a:r>
                        <a:rPr lang="nb-NO" dirty="0" smtClean="0"/>
                        <a:t>Våken nattevakt</a:t>
                      </a:r>
                      <a:endParaRPr lang="nn-NO" dirty="0"/>
                    </a:p>
                  </a:txBody>
                  <a:tcPr/>
                </a:tc>
                <a:tc>
                  <a:txBody>
                    <a:bodyPr/>
                    <a:lstStyle/>
                    <a:p>
                      <a:endParaRPr lang="nn-NO"/>
                    </a:p>
                  </a:txBody>
                  <a:tcPr/>
                </a:tc>
                <a:tc>
                  <a:txBody>
                    <a:bodyPr/>
                    <a:lstStyle/>
                    <a:p>
                      <a:endParaRPr lang="nn-NO"/>
                    </a:p>
                  </a:txBody>
                  <a:tcPr/>
                </a:tc>
                <a:tc>
                  <a:txBody>
                    <a:bodyPr/>
                    <a:lstStyle/>
                    <a:p>
                      <a:r>
                        <a:rPr lang="nb-NO" dirty="0" smtClean="0"/>
                        <a:t>1 nattevakt</a:t>
                      </a:r>
                      <a:endParaRPr lang="nn-NO" dirty="0"/>
                    </a:p>
                  </a:txBody>
                  <a:tcPr/>
                </a:tc>
                <a:tc>
                  <a:txBody>
                    <a:bodyPr/>
                    <a:lstStyle/>
                    <a:p>
                      <a:r>
                        <a:rPr lang="nb-NO" dirty="0" smtClean="0"/>
                        <a:t>1 nattevakt</a:t>
                      </a:r>
                      <a:endParaRPr lang="nn-NO" dirty="0"/>
                    </a:p>
                  </a:txBody>
                  <a:tcPr/>
                </a:tc>
                <a:tc>
                  <a:txBody>
                    <a:bodyPr/>
                    <a:lstStyle/>
                    <a:p>
                      <a:r>
                        <a:rPr lang="nb-NO" dirty="0" smtClean="0"/>
                        <a:t>1 nattevakt</a:t>
                      </a:r>
                      <a:endParaRPr lang="nn-NO" dirty="0"/>
                    </a:p>
                  </a:txBody>
                  <a:tcPr/>
                </a:tc>
                <a:extLst>
                  <a:ext uri="{0D108BD9-81ED-4DB2-BD59-A6C34878D82A}">
                    <a16:rowId xmlns:a16="http://schemas.microsoft.com/office/drawing/2014/main" val="1286132293"/>
                  </a:ext>
                </a:extLst>
              </a:tr>
              <a:tr h="370840">
                <a:tc>
                  <a:txBody>
                    <a:bodyPr/>
                    <a:lstStyle/>
                    <a:p>
                      <a:r>
                        <a:rPr lang="nb-NO" dirty="0" err="1" smtClean="0"/>
                        <a:t>Stillingar</a:t>
                      </a:r>
                      <a:endParaRPr lang="nn-NO" dirty="0"/>
                    </a:p>
                  </a:txBody>
                  <a:tcPr/>
                </a:tc>
                <a:tc>
                  <a:txBody>
                    <a:bodyPr/>
                    <a:lstStyle/>
                    <a:p>
                      <a:r>
                        <a:rPr lang="nb-NO" dirty="0" err="1" smtClean="0"/>
                        <a:t>Ca</a:t>
                      </a:r>
                      <a:r>
                        <a:rPr lang="nb-NO" dirty="0" smtClean="0"/>
                        <a:t> 3 årsverk</a:t>
                      </a:r>
                      <a:endParaRPr lang="nn-NO" dirty="0"/>
                    </a:p>
                  </a:txBody>
                  <a:tcPr/>
                </a:tc>
                <a:tc>
                  <a:txBody>
                    <a:bodyPr/>
                    <a:lstStyle/>
                    <a:p>
                      <a:r>
                        <a:rPr lang="nb-NO" dirty="0" err="1" smtClean="0"/>
                        <a:t>Ca</a:t>
                      </a:r>
                      <a:r>
                        <a:rPr lang="nb-NO" dirty="0" smtClean="0"/>
                        <a:t> 1,5 årsverk</a:t>
                      </a:r>
                      <a:endParaRPr lang="nn-NO" dirty="0"/>
                    </a:p>
                  </a:txBody>
                  <a:tcPr/>
                </a:tc>
                <a:tc>
                  <a:txBody>
                    <a:bodyPr/>
                    <a:lstStyle/>
                    <a:p>
                      <a:r>
                        <a:rPr lang="nb-NO" dirty="0" err="1" smtClean="0"/>
                        <a:t>Ca</a:t>
                      </a:r>
                      <a:r>
                        <a:rPr lang="nb-NO" dirty="0" smtClean="0"/>
                        <a:t> 2 årsverk</a:t>
                      </a:r>
                      <a:endParaRPr lang="nn-NO" dirty="0"/>
                    </a:p>
                  </a:txBody>
                  <a:tcPr/>
                </a:tc>
                <a:tc>
                  <a:txBody>
                    <a:bodyPr/>
                    <a:lstStyle/>
                    <a:p>
                      <a:r>
                        <a:rPr lang="nb-NO" dirty="0" smtClean="0"/>
                        <a:t>Ca. 2 + 1,1 </a:t>
                      </a:r>
                      <a:r>
                        <a:rPr lang="nb-NO" dirty="0" err="1" smtClean="0"/>
                        <a:t>årsv</a:t>
                      </a:r>
                      <a:endParaRPr lang="nn-NO" dirty="0"/>
                    </a:p>
                  </a:txBody>
                  <a:tcPr/>
                </a:tc>
                <a:tc>
                  <a:txBody>
                    <a:bodyPr/>
                    <a:lstStyle/>
                    <a:p>
                      <a:r>
                        <a:rPr lang="nb-NO" dirty="0" err="1" smtClean="0"/>
                        <a:t>Ca</a:t>
                      </a:r>
                      <a:r>
                        <a:rPr lang="nb-NO" dirty="0" smtClean="0"/>
                        <a:t> 2 årsverk</a:t>
                      </a:r>
                      <a:endParaRPr lang="nn-NO" dirty="0"/>
                    </a:p>
                  </a:txBody>
                  <a:tcPr/>
                </a:tc>
                <a:extLst>
                  <a:ext uri="{0D108BD9-81ED-4DB2-BD59-A6C34878D82A}">
                    <a16:rowId xmlns:a16="http://schemas.microsoft.com/office/drawing/2014/main" val="3034969931"/>
                  </a:ext>
                </a:extLst>
              </a:tr>
              <a:tr h="370840">
                <a:tc>
                  <a:txBody>
                    <a:bodyPr/>
                    <a:lstStyle/>
                    <a:p>
                      <a:endParaRPr lang="nn-NO" dirty="0"/>
                    </a:p>
                  </a:txBody>
                  <a:tcPr/>
                </a:tc>
                <a:tc>
                  <a:txBody>
                    <a:bodyPr/>
                    <a:lstStyle/>
                    <a:p>
                      <a:endParaRPr lang="nn-NO" dirty="0"/>
                    </a:p>
                  </a:txBody>
                  <a:tcPr/>
                </a:tc>
                <a:tc>
                  <a:txBody>
                    <a:bodyPr/>
                    <a:lstStyle/>
                    <a:p>
                      <a:endParaRPr lang="nn-NO"/>
                    </a:p>
                  </a:txBody>
                  <a:tcPr/>
                </a:tc>
                <a:tc>
                  <a:txBody>
                    <a:bodyPr/>
                    <a:lstStyle/>
                    <a:p>
                      <a:endParaRPr lang="nn-NO"/>
                    </a:p>
                  </a:txBody>
                  <a:tcPr/>
                </a:tc>
                <a:tc>
                  <a:txBody>
                    <a:bodyPr/>
                    <a:lstStyle/>
                    <a:p>
                      <a:endParaRPr lang="nn-NO" dirty="0"/>
                    </a:p>
                  </a:txBody>
                  <a:tcPr/>
                </a:tc>
                <a:tc>
                  <a:txBody>
                    <a:bodyPr/>
                    <a:lstStyle/>
                    <a:p>
                      <a:endParaRPr lang="nn-NO" dirty="0"/>
                    </a:p>
                  </a:txBody>
                  <a:tcPr/>
                </a:tc>
                <a:extLst>
                  <a:ext uri="{0D108BD9-81ED-4DB2-BD59-A6C34878D82A}">
                    <a16:rowId xmlns:a16="http://schemas.microsoft.com/office/drawing/2014/main" val="3127868979"/>
                  </a:ext>
                </a:extLst>
              </a:tr>
            </a:tbl>
          </a:graphicData>
        </a:graphic>
      </p:graphicFrame>
    </p:spTree>
    <p:extLst>
      <p:ext uri="{BB962C8B-B14F-4D97-AF65-F5344CB8AC3E}">
        <p14:creationId xmlns:p14="http://schemas.microsoft.com/office/powerpoint/2010/main" val="3277675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Tiltak for å </a:t>
            </a:r>
            <a:r>
              <a:rPr lang="nb-NO" dirty="0" err="1" smtClean="0"/>
              <a:t>frigjere</a:t>
            </a:r>
            <a:r>
              <a:rPr lang="nb-NO" dirty="0" smtClean="0"/>
              <a:t> handlingsrom 3</a:t>
            </a:r>
            <a:endParaRPr lang="nn-NO" dirty="0"/>
          </a:p>
        </p:txBody>
      </p:sp>
      <p:sp>
        <p:nvSpPr>
          <p:cNvPr id="3" name="Plassholder for innhold 2"/>
          <p:cNvSpPr>
            <a:spLocks noGrp="1"/>
          </p:cNvSpPr>
          <p:nvPr>
            <p:ph idx="1"/>
          </p:nvPr>
        </p:nvSpPr>
        <p:spPr/>
        <p:txBody>
          <a:bodyPr/>
          <a:lstStyle/>
          <a:p>
            <a:r>
              <a:rPr lang="nb-NO" b="1" dirty="0" smtClean="0"/>
              <a:t>Ta i bruk velferdsteknologi</a:t>
            </a:r>
          </a:p>
          <a:p>
            <a:r>
              <a:rPr lang="nb-NO" dirty="0" smtClean="0"/>
              <a:t>Status: 	Volda med på </a:t>
            </a:r>
            <a:r>
              <a:rPr lang="nb-NO" dirty="0" err="1" smtClean="0"/>
              <a:t>fellesanbod</a:t>
            </a:r>
            <a:r>
              <a:rPr lang="nb-NO" dirty="0" smtClean="0"/>
              <a:t>, </a:t>
            </a:r>
            <a:r>
              <a:rPr lang="nb-NO" dirty="0" err="1" smtClean="0"/>
              <a:t>Atea</a:t>
            </a:r>
            <a:r>
              <a:rPr lang="nb-NO" dirty="0" smtClean="0"/>
              <a:t> er valt</a:t>
            </a:r>
          </a:p>
          <a:p>
            <a:pPr lvl="1"/>
            <a:r>
              <a:rPr lang="nb-NO" dirty="0" smtClean="0"/>
              <a:t>Plattform er bestilt, uavklart med SSIKT kvar denne skal </a:t>
            </a:r>
            <a:r>
              <a:rPr lang="nb-NO" dirty="0" err="1" smtClean="0"/>
              <a:t>plasserast</a:t>
            </a:r>
            <a:endParaRPr lang="nb-NO" dirty="0" smtClean="0"/>
          </a:p>
          <a:p>
            <a:pPr lvl="1"/>
            <a:r>
              <a:rPr lang="nb-NO" dirty="0" smtClean="0"/>
              <a:t>Når plattform er på plass, kan nye </a:t>
            </a:r>
            <a:r>
              <a:rPr lang="nb-NO" dirty="0" err="1" smtClean="0"/>
              <a:t>alarmar</a:t>
            </a:r>
            <a:r>
              <a:rPr lang="nb-NO" dirty="0" smtClean="0"/>
              <a:t> </a:t>
            </a:r>
            <a:r>
              <a:rPr lang="nb-NO" dirty="0" err="1" smtClean="0"/>
              <a:t>bestillast</a:t>
            </a:r>
            <a:r>
              <a:rPr lang="nb-NO" dirty="0" smtClean="0"/>
              <a:t> og </a:t>
            </a:r>
            <a:r>
              <a:rPr lang="nb-NO" dirty="0" err="1" smtClean="0"/>
              <a:t>nyttast</a:t>
            </a:r>
            <a:endParaRPr lang="nb-NO" dirty="0" smtClean="0"/>
          </a:p>
          <a:p>
            <a:pPr lvl="1"/>
            <a:r>
              <a:rPr lang="nb-NO" dirty="0" smtClean="0"/>
              <a:t>Stort arbeid, ny tildelingsvurdering</a:t>
            </a:r>
          </a:p>
          <a:p>
            <a:pPr lvl="2"/>
            <a:r>
              <a:rPr lang="nb-NO" dirty="0" smtClean="0"/>
              <a:t>Terskel høgre for å få omsorgsbustad/ sjukeheimsplass</a:t>
            </a:r>
          </a:p>
          <a:p>
            <a:pPr lvl="1"/>
            <a:r>
              <a:rPr lang="nb-NO" dirty="0" smtClean="0"/>
              <a:t>Plan for innføring og forvaltning av velferdsteknologi i kommunen er langt på veg utforma. Skal politisk </a:t>
            </a:r>
            <a:r>
              <a:rPr lang="nb-NO" dirty="0" err="1" smtClean="0"/>
              <a:t>forankrast</a:t>
            </a:r>
            <a:endParaRPr lang="nb-NO" dirty="0" smtClean="0"/>
          </a:p>
          <a:p>
            <a:pPr lvl="1"/>
            <a:r>
              <a:rPr lang="nb-NO" dirty="0" smtClean="0"/>
              <a:t>Behov for tilsetting av </a:t>
            </a:r>
            <a:r>
              <a:rPr lang="nb-NO" dirty="0" err="1" smtClean="0"/>
              <a:t>prosjektleiar</a:t>
            </a:r>
            <a:r>
              <a:rPr lang="nb-NO" dirty="0" smtClean="0"/>
              <a:t>.</a:t>
            </a:r>
            <a:endParaRPr lang="nn-NO" dirty="0"/>
          </a:p>
        </p:txBody>
      </p:sp>
    </p:spTree>
    <p:extLst>
      <p:ext uri="{BB962C8B-B14F-4D97-AF65-F5344CB8AC3E}">
        <p14:creationId xmlns:p14="http://schemas.microsoft.com/office/powerpoint/2010/main" val="169595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Tiltak for å </a:t>
            </a:r>
            <a:r>
              <a:rPr lang="nb-NO" dirty="0" err="1" smtClean="0"/>
              <a:t>frigjere</a:t>
            </a:r>
            <a:r>
              <a:rPr lang="nb-NO" dirty="0" smtClean="0"/>
              <a:t> handlingsrom 4</a:t>
            </a:r>
            <a:endParaRPr lang="nn-NO" dirty="0"/>
          </a:p>
        </p:txBody>
      </p:sp>
      <p:sp>
        <p:nvSpPr>
          <p:cNvPr id="3" name="Plassholder for innhold 2"/>
          <p:cNvSpPr>
            <a:spLocks noGrp="1"/>
          </p:cNvSpPr>
          <p:nvPr>
            <p:ph idx="1"/>
          </p:nvPr>
        </p:nvSpPr>
        <p:spPr/>
        <p:txBody>
          <a:bodyPr/>
          <a:lstStyle/>
          <a:p>
            <a:r>
              <a:rPr lang="nb-NO" dirty="0"/>
              <a:t>R</a:t>
            </a:r>
            <a:r>
              <a:rPr lang="nb-NO" b="1" dirty="0" smtClean="0"/>
              <a:t>us- og psykisk </a:t>
            </a:r>
            <a:r>
              <a:rPr lang="nb-NO" b="1" dirty="0" err="1" smtClean="0"/>
              <a:t>helseteneste</a:t>
            </a:r>
            <a:r>
              <a:rPr lang="nb-NO" b="1" dirty="0" smtClean="0"/>
              <a:t> </a:t>
            </a:r>
            <a:r>
              <a:rPr lang="nb-NO" dirty="0" smtClean="0"/>
              <a:t>dreier organisering og ressursinnsats</a:t>
            </a:r>
          </a:p>
          <a:p>
            <a:r>
              <a:rPr lang="nb-NO" dirty="0" smtClean="0"/>
              <a:t>Utnytte fast bemanning knytt til døgnbemanna bustad </a:t>
            </a:r>
            <a:r>
              <a:rPr lang="nb-NO" dirty="0" err="1" smtClean="0"/>
              <a:t>meir</a:t>
            </a:r>
            <a:r>
              <a:rPr lang="nb-NO" dirty="0" smtClean="0"/>
              <a:t> fleksibelt, </a:t>
            </a:r>
            <a:r>
              <a:rPr lang="nb-NO" dirty="0" err="1" smtClean="0"/>
              <a:t>dvs</a:t>
            </a:r>
            <a:r>
              <a:rPr lang="nb-NO" dirty="0" smtClean="0"/>
              <a:t> at ressursen skal </a:t>
            </a:r>
            <a:r>
              <a:rPr lang="nb-NO" dirty="0" err="1" smtClean="0"/>
              <a:t>nyttast</a:t>
            </a:r>
            <a:r>
              <a:rPr lang="nb-NO" dirty="0" smtClean="0"/>
              <a:t> </a:t>
            </a:r>
            <a:r>
              <a:rPr lang="nb-NO" dirty="0" err="1" smtClean="0"/>
              <a:t>meir</a:t>
            </a:r>
            <a:r>
              <a:rPr lang="nb-NO" dirty="0" smtClean="0"/>
              <a:t> mot </a:t>
            </a:r>
            <a:r>
              <a:rPr lang="nb-NO" dirty="0" err="1" smtClean="0"/>
              <a:t>lågterskeltiltak</a:t>
            </a:r>
            <a:endParaRPr lang="nb-NO" dirty="0" smtClean="0"/>
          </a:p>
          <a:p>
            <a:r>
              <a:rPr lang="nb-NO" dirty="0" smtClean="0"/>
              <a:t>Etablere felles personalbase på omsorgssenteret eller anna eigna plass.</a:t>
            </a:r>
          </a:p>
          <a:p>
            <a:r>
              <a:rPr lang="nb-NO" dirty="0" err="1" smtClean="0"/>
              <a:t>Meir</a:t>
            </a:r>
            <a:r>
              <a:rPr lang="nb-NO" dirty="0" smtClean="0"/>
              <a:t> rettferdig utnytting av </a:t>
            </a:r>
            <a:r>
              <a:rPr lang="nb-NO" dirty="0" err="1" smtClean="0"/>
              <a:t>tilgjengeleg</a:t>
            </a:r>
            <a:r>
              <a:rPr lang="nb-NO" dirty="0" smtClean="0"/>
              <a:t> ressurs!</a:t>
            </a:r>
            <a:endParaRPr lang="nn-NO" dirty="0"/>
          </a:p>
        </p:txBody>
      </p:sp>
    </p:spTree>
    <p:extLst>
      <p:ext uri="{BB962C8B-B14F-4D97-AF65-F5344CB8AC3E}">
        <p14:creationId xmlns:p14="http://schemas.microsoft.com/office/powerpoint/2010/main" val="1196105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1532238" y="1425146"/>
            <a:ext cx="9152238" cy="3785652"/>
          </a:xfrm>
          <a:prstGeom prst="rect">
            <a:avLst/>
          </a:prstGeom>
        </p:spPr>
        <p:txBody>
          <a:bodyPr wrap="square">
            <a:spAutoFit/>
          </a:bodyPr>
          <a:lstStyle/>
          <a:p>
            <a:r>
              <a:rPr lang="nb-NO" sz="3600" dirty="0" smtClean="0"/>
              <a:t>”For at kommunesektoren skal kunne tilby samme nivå på tjenestene den nærmeste tiårsperioden må antall årsverk øke med om lag 40.000 frem mot 2028, viser en ny beregning KS har gjort av rekrutteringsbehovet i sektoren.”</a:t>
            </a:r>
          </a:p>
          <a:p>
            <a:endParaRPr lang="nb-NO" sz="3600" dirty="0" smtClean="0"/>
          </a:p>
          <a:p>
            <a:r>
              <a:rPr lang="nb-NO" sz="2400" dirty="0" err="1" smtClean="0"/>
              <a:t>Nyheitsbrev</a:t>
            </a:r>
            <a:r>
              <a:rPr lang="nb-NO" sz="2400" dirty="0" smtClean="0"/>
              <a:t> frå KS pr.20.09.2018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t>Oppsummert strategi for helse- og omsorg</a:t>
            </a:r>
            <a:endParaRPr lang="nn-NO" dirty="0"/>
          </a:p>
        </p:txBody>
      </p:sp>
      <p:sp>
        <p:nvSpPr>
          <p:cNvPr id="5" name="Plassholder for innhold 4"/>
          <p:cNvSpPr>
            <a:spLocks noGrp="1"/>
          </p:cNvSpPr>
          <p:nvPr>
            <p:ph idx="1"/>
          </p:nvPr>
        </p:nvSpPr>
        <p:spPr/>
        <p:txBody>
          <a:bodyPr>
            <a:normAutofit lnSpcReduction="10000"/>
          </a:bodyPr>
          <a:lstStyle/>
          <a:p>
            <a:r>
              <a:rPr lang="nb-NO" dirty="0" smtClean="0"/>
              <a:t>Styrke heimebasert omsorg</a:t>
            </a:r>
          </a:p>
          <a:p>
            <a:pPr lvl="1"/>
            <a:r>
              <a:rPr lang="nb-NO" dirty="0" smtClean="0"/>
              <a:t>Folk </a:t>
            </a:r>
            <a:r>
              <a:rPr lang="nb-NO" dirty="0" err="1" smtClean="0"/>
              <a:t>ynskjer</a:t>
            </a:r>
            <a:r>
              <a:rPr lang="nb-NO" dirty="0" smtClean="0"/>
              <a:t> å bu heime så lenge som </a:t>
            </a:r>
            <a:r>
              <a:rPr lang="nb-NO" dirty="0" err="1" smtClean="0"/>
              <a:t>mogleg</a:t>
            </a:r>
            <a:endParaRPr lang="nb-NO" dirty="0" smtClean="0"/>
          </a:p>
          <a:p>
            <a:pPr lvl="1"/>
            <a:r>
              <a:rPr lang="nb-NO" dirty="0" smtClean="0"/>
              <a:t>Vi må flytte </a:t>
            </a:r>
            <a:r>
              <a:rPr lang="nb-NO" dirty="0" err="1" smtClean="0"/>
              <a:t>nokre</a:t>
            </a:r>
            <a:r>
              <a:rPr lang="nb-NO" dirty="0" smtClean="0"/>
              <a:t> hender og fagfolk dit</a:t>
            </a:r>
          </a:p>
          <a:p>
            <a:pPr lvl="2"/>
            <a:r>
              <a:rPr lang="nb-NO" dirty="0" smtClean="0"/>
              <a:t>Strukturelle </a:t>
            </a:r>
            <a:r>
              <a:rPr lang="nb-NO" dirty="0" err="1" smtClean="0"/>
              <a:t>endringar</a:t>
            </a:r>
            <a:r>
              <a:rPr lang="nb-NO" dirty="0" smtClean="0"/>
              <a:t>, utfasing av Mork </a:t>
            </a:r>
            <a:r>
              <a:rPr lang="nb-NO" dirty="0" err="1" smtClean="0"/>
              <a:t>bustader</a:t>
            </a:r>
            <a:endParaRPr lang="nb-NO" dirty="0" smtClean="0"/>
          </a:p>
          <a:p>
            <a:pPr lvl="1"/>
            <a:r>
              <a:rPr lang="nb-NO" dirty="0" smtClean="0"/>
              <a:t>Vi må nytte velferdsteknologi der den kan </a:t>
            </a:r>
            <a:r>
              <a:rPr lang="nb-NO" dirty="0" err="1" smtClean="0"/>
              <a:t>nyttast</a:t>
            </a:r>
            <a:endParaRPr lang="nb-NO" dirty="0" smtClean="0"/>
          </a:p>
          <a:p>
            <a:r>
              <a:rPr lang="nb-NO" dirty="0" smtClean="0"/>
              <a:t>Tiltak på korttidsavdelinga, Klokkarstova</a:t>
            </a:r>
          </a:p>
          <a:p>
            <a:pPr lvl="1"/>
            <a:r>
              <a:rPr lang="nb-NO" dirty="0" err="1" smtClean="0"/>
              <a:t>Pasientane</a:t>
            </a:r>
            <a:r>
              <a:rPr lang="nb-NO" dirty="0" smtClean="0"/>
              <a:t> må dele rom </a:t>
            </a:r>
            <a:r>
              <a:rPr lang="nb-NO" dirty="0" err="1" smtClean="0"/>
              <a:t>oftare</a:t>
            </a:r>
            <a:endParaRPr lang="nb-NO" dirty="0" smtClean="0"/>
          </a:p>
          <a:p>
            <a:pPr lvl="1"/>
            <a:r>
              <a:rPr lang="nb-NO" dirty="0" err="1" smtClean="0"/>
              <a:t>Fleire</a:t>
            </a:r>
            <a:r>
              <a:rPr lang="nb-NO" dirty="0" smtClean="0"/>
              <a:t> hender, </a:t>
            </a:r>
            <a:r>
              <a:rPr lang="nb-NO" dirty="0" err="1" smtClean="0"/>
              <a:t>inkl</a:t>
            </a:r>
            <a:r>
              <a:rPr lang="nb-NO" dirty="0" smtClean="0"/>
              <a:t> rekruttere inn </a:t>
            </a:r>
            <a:r>
              <a:rPr lang="nb-NO" dirty="0" err="1" smtClean="0"/>
              <a:t>fleire</a:t>
            </a:r>
            <a:r>
              <a:rPr lang="nb-NO" dirty="0" smtClean="0"/>
              <a:t> </a:t>
            </a:r>
            <a:r>
              <a:rPr lang="nb-NO" dirty="0" err="1" smtClean="0"/>
              <a:t>sjukepleiarar</a:t>
            </a:r>
            <a:endParaRPr lang="nb-NO" dirty="0" smtClean="0"/>
          </a:p>
          <a:p>
            <a:pPr lvl="1"/>
            <a:r>
              <a:rPr lang="nb-NO" dirty="0" err="1" smtClean="0"/>
              <a:t>Auke</a:t>
            </a:r>
            <a:r>
              <a:rPr lang="nb-NO" dirty="0" smtClean="0"/>
              <a:t> rehabiliteringsfokus, </a:t>
            </a:r>
            <a:r>
              <a:rPr lang="nb-NO" dirty="0" err="1" smtClean="0"/>
              <a:t>tidleg</a:t>
            </a:r>
            <a:r>
              <a:rPr lang="nb-NO" dirty="0" smtClean="0"/>
              <a:t> avklaring og innsats</a:t>
            </a:r>
          </a:p>
          <a:p>
            <a:pPr lvl="2"/>
            <a:r>
              <a:rPr lang="nb-NO" dirty="0" smtClean="0"/>
              <a:t>Det gode pasientforløp</a:t>
            </a:r>
          </a:p>
          <a:p>
            <a:pPr lvl="2"/>
            <a:r>
              <a:rPr lang="nb-NO" dirty="0" smtClean="0"/>
              <a:t>Likeverd og </a:t>
            </a:r>
            <a:r>
              <a:rPr lang="nb-NO" dirty="0" err="1" smtClean="0"/>
              <a:t>eigenmeistring</a:t>
            </a:r>
            <a:r>
              <a:rPr lang="nb-NO" dirty="0" smtClean="0"/>
              <a:t> som fokusområder</a:t>
            </a:r>
          </a:p>
          <a:p>
            <a:pPr lvl="2"/>
            <a:r>
              <a:rPr lang="nb-NO" dirty="0" smtClean="0"/>
              <a:t>Etablere </a:t>
            </a:r>
            <a:r>
              <a:rPr lang="nb-NO" dirty="0" err="1" smtClean="0"/>
              <a:t>showroom</a:t>
            </a:r>
            <a:r>
              <a:rPr lang="nb-NO" dirty="0" smtClean="0"/>
              <a:t> for velferdsteknologi, </a:t>
            </a:r>
            <a:r>
              <a:rPr lang="nb-NO" dirty="0" err="1" smtClean="0"/>
              <a:t>gjere</a:t>
            </a:r>
            <a:r>
              <a:rPr lang="nb-NO" dirty="0" smtClean="0"/>
              <a:t> seg </a:t>
            </a:r>
            <a:r>
              <a:rPr lang="nb-NO" dirty="0" err="1" smtClean="0"/>
              <a:t>kjend</a:t>
            </a:r>
            <a:r>
              <a:rPr lang="nb-NO" dirty="0" smtClean="0"/>
              <a:t> og trygg med teknologi</a:t>
            </a:r>
            <a:endParaRPr lang="nn-NO" dirty="0"/>
          </a:p>
        </p:txBody>
      </p:sp>
    </p:spTree>
    <p:extLst>
      <p:ext uri="{BB962C8B-B14F-4D97-AF65-F5344CB8AC3E}">
        <p14:creationId xmlns:p14="http://schemas.microsoft.com/office/powerpoint/2010/main" val="127422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Oppsummert strategi for helse- og </a:t>
            </a:r>
            <a:r>
              <a:rPr lang="nb-NO" dirty="0" smtClean="0"/>
              <a:t>omsorg fortsetter</a:t>
            </a:r>
            <a:endParaRPr lang="nn-NO" dirty="0"/>
          </a:p>
        </p:txBody>
      </p:sp>
      <p:sp>
        <p:nvSpPr>
          <p:cNvPr id="3" name="Plassholder for innhold 2"/>
          <p:cNvSpPr>
            <a:spLocks noGrp="1"/>
          </p:cNvSpPr>
          <p:nvPr>
            <p:ph idx="1"/>
          </p:nvPr>
        </p:nvSpPr>
        <p:spPr/>
        <p:txBody>
          <a:bodyPr/>
          <a:lstStyle/>
          <a:p>
            <a:r>
              <a:rPr lang="nb-NO" dirty="0"/>
              <a:t>Tiltak på </a:t>
            </a:r>
            <a:r>
              <a:rPr lang="nb-NO" dirty="0" smtClean="0"/>
              <a:t>korttidsavdelinga, Klokkarstova fortsetter</a:t>
            </a:r>
          </a:p>
          <a:p>
            <a:pPr lvl="1"/>
            <a:r>
              <a:rPr lang="nb-NO" dirty="0" err="1" smtClean="0"/>
              <a:t>Auke</a:t>
            </a:r>
            <a:r>
              <a:rPr lang="nb-NO" dirty="0" smtClean="0"/>
              <a:t> stillingsstorleik til sjukeheimslegen</a:t>
            </a:r>
          </a:p>
          <a:p>
            <a:r>
              <a:rPr lang="nb-NO" dirty="0" err="1" smtClean="0"/>
              <a:t>Førebyggande</a:t>
            </a:r>
            <a:r>
              <a:rPr lang="nb-NO" dirty="0" smtClean="0"/>
              <a:t> arbeid, tiltak for å utsette/ hindre behov for høgre omsorgsnivå</a:t>
            </a:r>
          </a:p>
          <a:p>
            <a:pPr lvl="1"/>
            <a:r>
              <a:rPr lang="nb-NO" dirty="0" smtClean="0"/>
              <a:t>Fast frekvens/ system på brukarkartlegging, kva </a:t>
            </a:r>
            <a:r>
              <a:rPr lang="nb-NO" dirty="0" err="1" smtClean="0"/>
              <a:t>ynskjer</a:t>
            </a:r>
            <a:r>
              <a:rPr lang="nb-NO" dirty="0" smtClean="0"/>
              <a:t> folk og kva er godt nok?</a:t>
            </a:r>
          </a:p>
          <a:p>
            <a:pPr lvl="1"/>
            <a:r>
              <a:rPr lang="nb-NO" dirty="0"/>
              <a:t>T</a:t>
            </a:r>
            <a:r>
              <a:rPr lang="nb-NO" dirty="0" smtClean="0"/>
              <a:t>ilby </a:t>
            </a:r>
            <a:r>
              <a:rPr lang="nb-NO" dirty="0" err="1" smtClean="0"/>
              <a:t>tilstrekkeleg</a:t>
            </a:r>
            <a:r>
              <a:rPr lang="nb-NO" dirty="0" smtClean="0"/>
              <a:t> avlastings- og </a:t>
            </a:r>
            <a:r>
              <a:rPr lang="nb-NO" dirty="0" err="1" smtClean="0"/>
              <a:t>korttidsplassar</a:t>
            </a:r>
            <a:endParaRPr lang="nb-NO" dirty="0" smtClean="0"/>
          </a:p>
          <a:p>
            <a:pPr lvl="1"/>
            <a:r>
              <a:rPr lang="nb-NO" dirty="0" smtClean="0"/>
              <a:t>Lavterskel </a:t>
            </a:r>
            <a:r>
              <a:rPr lang="nb-NO" dirty="0" err="1" smtClean="0"/>
              <a:t>dagopphald</a:t>
            </a:r>
            <a:r>
              <a:rPr lang="nb-NO" dirty="0" smtClean="0"/>
              <a:t> på </a:t>
            </a:r>
            <a:r>
              <a:rPr lang="nb-NO" dirty="0" err="1" smtClean="0"/>
              <a:t>Folkestadtun</a:t>
            </a:r>
            <a:endParaRPr lang="nb-NO" dirty="0"/>
          </a:p>
          <a:p>
            <a:pPr lvl="2"/>
            <a:r>
              <a:rPr lang="nb-NO" dirty="0" smtClean="0"/>
              <a:t>Utfordring; transport.    </a:t>
            </a:r>
          </a:p>
          <a:p>
            <a:pPr lvl="1"/>
            <a:endParaRPr lang="nb-NO" dirty="0" smtClean="0"/>
          </a:p>
          <a:p>
            <a:pPr lvl="1"/>
            <a:endParaRPr lang="nn-NO" dirty="0"/>
          </a:p>
        </p:txBody>
      </p:sp>
    </p:spTree>
    <p:extLst>
      <p:ext uri="{BB962C8B-B14F-4D97-AF65-F5344CB8AC3E}">
        <p14:creationId xmlns:p14="http://schemas.microsoft.com/office/powerpoint/2010/main" val="698405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smtClean="0"/>
              <a:t>Avvikling av Mork </a:t>
            </a:r>
            <a:r>
              <a:rPr lang="nb-NO" dirty="0" err="1" smtClean="0"/>
              <a:t>bustader</a:t>
            </a:r>
            <a:endParaRPr lang="nn-NO" dirty="0"/>
          </a:p>
        </p:txBody>
      </p:sp>
      <p:graphicFrame>
        <p:nvGraphicFramePr>
          <p:cNvPr id="6" name="Plassholder for innhold 5"/>
          <p:cNvGraphicFramePr>
            <a:graphicFrameLocks noGrp="1"/>
          </p:cNvGraphicFramePr>
          <p:nvPr>
            <p:ph idx="1"/>
            <p:extLst>
              <p:ext uri="{D42A27DB-BD31-4B8C-83A1-F6EECF244321}">
                <p14:modId xmlns:p14="http://schemas.microsoft.com/office/powerpoint/2010/main" val="2919337028"/>
              </p:ext>
            </p:extLst>
          </p:nvPr>
        </p:nvGraphicFramePr>
        <p:xfrm>
          <a:off x="838200" y="1825625"/>
          <a:ext cx="10515603" cy="4234808"/>
        </p:xfrm>
        <a:graphic>
          <a:graphicData uri="http://schemas.openxmlformats.org/drawingml/2006/table">
            <a:tbl>
              <a:tblPr firstRow="1" bandRow="1">
                <a:tableStyleId>{5C22544A-7EE6-4342-B048-85BDC9FD1C3A}</a:tableStyleId>
              </a:tblPr>
              <a:tblGrid>
                <a:gridCol w="1713807">
                  <a:extLst>
                    <a:ext uri="{9D8B030D-6E8A-4147-A177-3AD203B41FA5}">
                      <a16:colId xmlns:a16="http://schemas.microsoft.com/office/drawing/2014/main" val="3180645579"/>
                    </a:ext>
                  </a:extLst>
                </a:gridCol>
                <a:gridCol w="1379913">
                  <a:extLst>
                    <a:ext uri="{9D8B030D-6E8A-4147-A177-3AD203B41FA5}">
                      <a16:colId xmlns:a16="http://schemas.microsoft.com/office/drawing/2014/main" val="2096252526"/>
                    </a:ext>
                  </a:extLst>
                </a:gridCol>
                <a:gridCol w="1412967">
                  <a:extLst>
                    <a:ext uri="{9D8B030D-6E8A-4147-A177-3AD203B41FA5}">
                      <a16:colId xmlns:a16="http://schemas.microsoft.com/office/drawing/2014/main" val="1628373511"/>
                    </a:ext>
                  </a:extLst>
                </a:gridCol>
                <a:gridCol w="1596240">
                  <a:extLst>
                    <a:ext uri="{9D8B030D-6E8A-4147-A177-3AD203B41FA5}">
                      <a16:colId xmlns:a16="http://schemas.microsoft.com/office/drawing/2014/main" val="1521679871"/>
                    </a:ext>
                  </a:extLst>
                </a:gridCol>
                <a:gridCol w="1408218">
                  <a:extLst>
                    <a:ext uri="{9D8B030D-6E8A-4147-A177-3AD203B41FA5}">
                      <a16:colId xmlns:a16="http://schemas.microsoft.com/office/drawing/2014/main" val="3036953778"/>
                    </a:ext>
                  </a:extLst>
                </a:gridCol>
                <a:gridCol w="1502229">
                  <a:extLst>
                    <a:ext uri="{9D8B030D-6E8A-4147-A177-3AD203B41FA5}">
                      <a16:colId xmlns:a16="http://schemas.microsoft.com/office/drawing/2014/main" val="1564893625"/>
                    </a:ext>
                  </a:extLst>
                </a:gridCol>
                <a:gridCol w="1502229">
                  <a:extLst>
                    <a:ext uri="{9D8B030D-6E8A-4147-A177-3AD203B41FA5}">
                      <a16:colId xmlns:a16="http://schemas.microsoft.com/office/drawing/2014/main" val="3168241988"/>
                    </a:ext>
                  </a:extLst>
                </a:gridCol>
              </a:tblGrid>
              <a:tr h="449341">
                <a:tc>
                  <a:txBody>
                    <a:bodyPr/>
                    <a:lstStyle/>
                    <a:p>
                      <a:endParaRPr lang="nn-NO" dirty="0"/>
                    </a:p>
                  </a:txBody>
                  <a:tcPr/>
                </a:tc>
                <a:tc>
                  <a:txBody>
                    <a:bodyPr/>
                    <a:lstStyle/>
                    <a:p>
                      <a:r>
                        <a:rPr lang="nb-NO" dirty="0" smtClean="0"/>
                        <a:t>Budsjett 2018</a:t>
                      </a:r>
                      <a:endParaRPr lang="nn-NO" dirty="0"/>
                    </a:p>
                  </a:txBody>
                  <a:tcPr/>
                </a:tc>
                <a:tc>
                  <a:txBody>
                    <a:bodyPr/>
                    <a:lstStyle/>
                    <a:p>
                      <a:r>
                        <a:rPr lang="nb-NO" dirty="0" smtClean="0"/>
                        <a:t>Heimebasert</a:t>
                      </a:r>
                      <a:endParaRPr lang="nn-NO" dirty="0"/>
                    </a:p>
                  </a:txBody>
                  <a:tcPr/>
                </a:tc>
                <a:tc>
                  <a:txBody>
                    <a:bodyPr/>
                    <a:lstStyle/>
                    <a:p>
                      <a:r>
                        <a:rPr lang="nb-NO" dirty="0" smtClean="0"/>
                        <a:t>Rehabilitering</a:t>
                      </a:r>
                      <a:endParaRPr lang="nn-NO" dirty="0"/>
                    </a:p>
                  </a:txBody>
                  <a:tcPr/>
                </a:tc>
                <a:tc>
                  <a:txBody>
                    <a:bodyPr/>
                    <a:lstStyle/>
                    <a:p>
                      <a:r>
                        <a:rPr lang="nb-NO" dirty="0" err="1" smtClean="0"/>
                        <a:t>Sj.heimslege</a:t>
                      </a:r>
                      <a:endParaRPr lang="nn-NO" dirty="0"/>
                    </a:p>
                  </a:txBody>
                  <a:tcPr/>
                </a:tc>
                <a:tc>
                  <a:txBody>
                    <a:bodyPr/>
                    <a:lstStyle/>
                    <a:p>
                      <a:r>
                        <a:rPr lang="nb-NO" dirty="0" smtClean="0"/>
                        <a:t>Klokkarstova</a:t>
                      </a:r>
                      <a:endParaRPr lang="nn-NO" dirty="0"/>
                    </a:p>
                  </a:txBody>
                  <a:tcPr/>
                </a:tc>
                <a:tc>
                  <a:txBody>
                    <a:bodyPr/>
                    <a:lstStyle/>
                    <a:p>
                      <a:endParaRPr lang="nn-NO"/>
                    </a:p>
                  </a:txBody>
                  <a:tcPr/>
                </a:tc>
                <a:extLst>
                  <a:ext uri="{0D108BD9-81ED-4DB2-BD59-A6C34878D82A}">
                    <a16:rowId xmlns:a16="http://schemas.microsoft.com/office/drawing/2014/main" val="522950201"/>
                  </a:ext>
                </a:extLst>
              </a:tr>
              <a:tr h="449341">
                <a:tc>
                  <a:txBody>
                    <a:bodyPr/>
                    <a:lstStyle/>
                    <a:p>
                      <a:r>
                        <a:rPr lang="nb-NO" dirty="0" smtClean="0"/>
                        <a:t>Mork </a:t>
                      </a:r>
                      <a:r>
                        <a:rPr lang="nb-NO" dirty="0" err="1" smtClean="0"/>
                        <a:t>bustader</a:t>
                      </a:r>
                      <a:endParaRPr lang="nn-NO" dirty="0"/>
                    </a:p>
                  </a:txBody>
                  <a:tcPr/>
                </a:tc>
                <a:tc>
                  <a:txBody>
                    <a:bodyPr/>
                    <a:lstStyle/>
                    <a:p>
                      <a:pPr algn="ctr"/>
                      <a:r>
                        <a:rPr lang="nb-NO" dirty="0" smtClean="0"/>
                        <a:t>8 531 903</a:t>
                      </a: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endParaRPr lang="nn-NO"/>
                    </a:p>
                  </a:txBody>
                  <a:tcPr/>
                </a:tc>
                <a:tc>
                  <a:txBody>
                    <a:bodyPr/>
                    <a:lstStyle/>
                    <a:p>
                      <a:pPr algn="ctr"/>
                      <a:endParaRPr lang="nn-NO"/>
                    </a:p>
                  </a:txBody>
                  <a:tcPr/>
                </a:tc>
                <a:tc>
                  <a:txBody>
                    <a:bodyPr/>
                    <a:lstStyle/>
                    <a:p>
                      <a:pPr algn="ctr"/>
                      <a:endParaRPr lang="nn-NO"/>
                    </a:p>
                  </a:txBody>
                  <a:tcPr/>
                </a:tc>
                <a:extLst>
                  <a:ext uri="{0D108BD9-81ED-4DB2-BD59-A6C34878D82A}">
                    <a16:rowId xmlns:a16="http://schemas.microsoft.com/office/drawing/2014/main" val="2286508021"/>
                  </a:ext>
                </a:extLst>
              </a:tr>
              <a:tr h="449341">
                <a:tc>
                  <a:txBody>
                    <a:bodyPr/>
                    <a:lstStyle/>
                    <a:p>
                      <a:r>
                        <a:rPr lang="nb-NO" dirty="0" err="1" smtClean="0"/>
                        <a:t>Auke</a:t>
                      </a:r>
                      <a:r>
                        <a:rPr lang="nb-NO" dirty="0" smtClean="0"/>
                        <a:t> med 40%</a:t>
                      </a: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endParaRPr lang="nn-NO"/>
                    </a:p>
                  </a:txBody>
                  <a:tcPr/>
                </a:tc>
                <a:tc>
                  <a:txBody>
                    <a:bodyPr/>
                    <a:lstStyle/>
                    <a:p>
                      <a:pPr algn="ctr"/>
                      <a:r>
                        <a:rPr lang="nb-NO" dirty="0" smtClean="0"/>
                        <a:t>500 000</a:t>
                      </a:r>
                      <a:endParaRPr lang="nn-NO" dirty="0"/>
                    </a:p>
                  </a:txBody>
                  <a:tcPr/>
                </a:tc>
                <a:tc>
                  <a:txBody>
                    <a:bodyPr/>
                    <a:lstStyle/>
                    <a:p>
                      <a:pPr algn="ctr"/>
                      <a:endParaRPr lang="nn-NO"/>
                    </a:p>
                  </a:txBody>
                  <a:tcPr/>
                </a:tc>
                <a:tc>
                  <a:txBody>
                    <a:bodyPr/>
                    <a:lstStyle/>
                    <a:p>
                      <a:pPr algn="ctr"/>
                      <a:r>
                        <a:rPr lang="nb-NO" dirty="0" smtClean="0"/>
                        <a:t>40%</a:t>
                      </a:r>
                      <a:endParaRPr lang="nn-NO" dirty="0"/>
                    </a:p>
                  </a:txBody>
                  <a:tcPr/>
                </a:tc>
                <a:extLst>
                  <a:ext uri="{0D108BD9-81ED-4DB2-BD59-A6C34878D82A}">
                    <a16:rowId xmlns:a16="http://schemas.microsoft.com/office/drawing/2014/main" val="3803385428"/>
                  </a:ext>
                </a:extLst>
              </a:tr>
              <a:tr h="449341">
                <a:tc>
                  <a:txBody>
                    <a:bodyPr/>
                    <a:lstStyle/>
                    <a:p>
                      <a:r>
                        <a:rPr lang="nb-NO" dirty="0" err="1" smtClean="0"/>
                        <a:t>Sjukepleiar</a:t>
                      </a:r>
                      <a:endParaRPr lang="nn-NO" dirty="0"/>
                    </a:p>
                  </a:txBody>
                  <a:tcPr/>
                </a:tc>
                <a:tc>
                  <a:txBody>
                    <a:bodyPr/>
                    <a:lstStyle/>
                    <a:p>
                      <a:pPr algn="ctr"/>
                      <a:endParaRPr lang="nn-NO"/>
                    </a:p>
                  </a:txBody>
                  <a:tcPr/>
                </a:tc>
                <a:tc>
                  <a:txBody>
                    <a:bodyPr/>
                    <a:lstStyle/>
                    <a:p>
                      <a:pPr algn="ctr"/>
                      <a:r>
                        <a:rPr lang="nb-NO" dirty="0" smtClean="0"/>
                        <a:t>1 500 000</a:t>
                      </a:r>
                      <a:endParaRPr lang="nn-NO" dirty="0"/>
                    </a:p>
                  </a:txBody>
                  <a:tcPr/>
                </a:tc>
                <a:tc>
                  <a:txBody>
                    <a:bodyPr/>
                    <a:lstStyle/>
                    <a:p>
                      <a:pPr algn="ctr"/>
                      <a:endParaRPr lang="nn-NO"/>
                    </a:p>
                  </a:txBody>
                  <a:tcPr/>
                </a:tc>
                <a:tc>
                  <a:txBody>
                    <a:bodyPr/>
                    <a:lstStyle/>
                    <a:p>
                      <a:pPr algn="ctr"/>
                      <a:endParaRPr lang="nn-NO"/>
                    </a:p>
                  </a:txBody>
                  <a:tcPr/>
                </a:tc>
                <a:tc>
                  <a:txBody>
                    <a:bodyPr/>
                    <a:lstStyle/>
                    <a:p>
                      <a:pPr algn="ctr"/>
                      <a:r>
                        <a:rPr lang="nb-NO" dirty="0" smtClean="0"/>
                        <a:t>1</a:t>
                      </a:r>
                      <a:r>
                        <a:rPr lang="nb-NO" baseline="0" dirty="0" smtClean="0"/>
                        <a:t> </a:t>
                      </a:r>
                      <a:r>
                        <a:rPr lang="nb-NO" dirty="0" smtClean="0"/>
                        <a:t>500 000 </a:t>
                      </a:r>
                      <a:endParaRPr lang="nn-NO" dirty="0"/>
                    </a:p>
                  </a:txBody>
                  <a:tcPr/>
                </a:tc>
                <a:tc>
                  <a:txBody>
                    <a:bodyPr/>
                    <a:lstStyle/>
                    <a:p>
                      <a:pPr algn="ctr"/>
                      <a:r>
                        <a:rPr lang="nb-NO" dirty="0" smtClean="0"/>
                        <a:t>4 x 100%</a:t>
                      </a:r>
                      <a:endParaRPr lang="nn-NO" dirty="0"/>
                    </a:p>
                  </a:txBody>
                  <a:tcPr/>
                </a:tc>
                <a:extLst>
                  <a:ext uri="{0D108BD9-81ED-4DB2-BD59-A6C34878D82A}">
                    <a16:rowId xmlns:a16="http://schemas.microsoft.com/office/drawing/2014/main" val="3631748271"/>
                  </a:ext>
                </a:extLst>
              </a:tr>
              <a:tr h="449341">
                <a:tc>
                  <a:txBody>
                    <a:bodyPr/>
                    <a:lstStyle/>
                    <a:p>
                      <a:r>
                        <a:rPr lang="nb-NO" dirty="0" smtClean="0"/>
                        <a:t>Praktisk</a:t>
                      </a:r>
                      <a:r>
                        <a:rPr lang="nb-NO" baseline="0" dirty="0" smtClean="0"/>
                        <a:t> bistand</a:t>
                      </a:r>
                      <a:endParaRPr lang="nn-NO" dirty="0"/>
                    </a:p>
                  </a:txBody>
                  <a:tcPr/>
                </a:tc>
                <a:tc>
                  <a:txBody>
                    <a:bodyPr/>
                    <a:lstStyle/>
                    <a:p>
                      <a:pPr algn="ctr"/>
                      <a:endParaRPr lang="nn-NO"/>
                    </a:p>
                  </a:txBody>
                  <a:tcPr/>
                </a:tc>
                <a:tc>
                  <a:txBody>
                    <a:bodyPr/>
                    <a:lstStyle/>
                    <a:p>
                      <a:pPr algn="ctr"/>
                      <a:r>
                        <a:rPr lang="nb-NO" dirty="0" smtClean="0"/>
                        <a:t>600</a:t>
                      </a:r>
                      <a:r>
                        <a:rPr lang="nb-NO" baseline="0" dirty="0" smtClean="0"/>
                        <a:t> 000</a:t>
                      </a:r>
                      <a:endParaRPr lang="nn-NO" dirty="0"/>
                    </a:p>
                  </a:txBody>
                  <a:tcPr/>
                </a:tc>
                <a:tc>
                  <a:txBody>
                    <a:bodyPr/>
                    <a:lstStyle/>
                    <a:p>
                      <a:pPr algn="ctr"/>
                      <a:endParaRPr lang="nn-NO" dirty="0"/>
                    </a:p>
                  </a:txBody>
                  <a:tcPr/>
                </a:tc>
                <a:tc>
                  <a:txBody>
                    <a:bodyPr/>
                    <a:lstStyle/>
                    <a:p>
                      <a:pPr algn="ctr"/>
                      <a:endParaRPr lang="nn-NO"/>
                    </a:p>
                  </a:txBody>
                  <a:tcPr/>
                </a:tc>
                <a:tc>
                  <a:txBody>
                    <a:bodyPr/>
                    <a:lstStyle/>
                    <a:p>
                      <a:pPr algn="ctr"/>
                      <a:endParaRPr lang="nn-NO"/>
                    </a:p>
                  </a:txBody>
                  <a:tcPr/>
                </a:tc>
                <a:tc>
                  <a:txBody>
                    <a:bodyPr/>
                    <a:lstStyle/>
                    <a:p>
                      <a:pPr algn="ctr"/>
                      <a:r>
                        <a:rPr lang="nb-NO" dirty="0" smtClean="0"/>
                        <a:t>1 x 100%</a:t>
                      </a:r>
                      <a:endParaRPr lang="nn-NO" dirty="0"/>
                    </a:p>
                  </a:txBody>
                  <a:tcPr/>
                </a:tc>
                <a:extLst>
                  <a:ext uri="{0D108BD9-81ED-4DB2-BD59-A6C34878D82A}">
                    <a16:rowId xmlns:a16="http://schemas.microsoft.com/office/drawing/2014/main" val="3651552463"/>
                  </a:ext>
                </a:extLst>
              </a:tr>
              <a:tr h="449341">
                <a:tc>
                  <a:txBody>
                    <a:bodyPr/>
                    <a:lstStyle/>
                    <a:p>
                      <a:r>
                        <a:rPr lang="nb-NO" dirty="0" err="1" smtClean="0"/>
                        <a:t>Dagopphald</a:t>
                      </a:r>
                      <a:r>
                        <a:rPr lang="nb-NO" dirty="0" smtClean="0"/>
                        <a:t> </a:t>
                      </a:r>
                      <a:endParaRPr lang="nn-NO" dirty="0"/>
                    </a:p>
                  </a:txBody>
                  <a:tcPr/>
                </a:tc>
                <a:tc>
                  <a:txBody>
                    <a:bodyPr/>
                    <a:lstStyle/>
                    <a:p>
                      <a:pPr algn="ctr"/>
                      <a:endParaRPr lang="nn-NO"/>
                    </a:p>
                  </a:txBody>
                  <a:tcPr/>
                </a:tc>
                <a:tc>
                  <a:txBody>
                    <a:bodyPr/>
                    <a:lstStyle/>
                    <a:p>
                      <a:pPr algn="ctr"/>
                      <a:r>
                        <a:rPr lang="nb-NO" dirty="0" smtClean="0"/>
                        <a:t>150 000</a:t>
                      </a:r>
                      <a:endParaRPr lang="nn-NO" dirty="0"/>
                    </a:p>
                  </a:txBody>
                  <a:tcPr/>
                </a:tc>
                <a:tc>
                  <a:txBody>
                    <a:bodyPr/>
                    <a:lstStyle/>
                    <a:p>
                      <a:pPr algn="ctr"/>
                      <a:endParaRPr lang="nn-NO" dirty="0"/>
                    </a:p>
                  </a:txBody>
                  <a:tcPr/>
                </a:tc>
                <a:tc>
                  <a:txBody>
                    <a:bodyPr/>
                    <a:lstStyle/>
                    <a:p>
                      <a:pPr algn="ctr"/>
                      <a:endParaRPr lang="nn-NO"/>
                    </a:p>
                  </a:txBody>
                  <a:tcPr/>
                </a:tc>
                <a:tc>
                  <a:txBody>
                    <a:bodyPr/>
                    <a:lstStyle/>
                    <a:p>
                      <a:pPr algn="ctr"/>
                      <a:endParaRPr lang="nn-NO"/>
                    </a:p>
                  </a:txBody>
                  <a:tcPr/>
                </a:tc>
                <a:tc>
                  <a:txBody>
                    <a:bodyPr/>
                    <a:lstStyle/>
                    <a:p>
                      <a:pPr algn="ctr"/>
                      <a:r>
                        <a:rPr lang="nb-NO" dirty="0" smtClean="0"/>
                        <a:t>Transport</a:t>
                      </a:r>
                      <a:endParaRPr lang="nn-NO" dirty="0"/>
                    </a:p>
                  </a:txBody>
                  <a:tcPr/>
                </a:tc>
                <a:extLst>
                  <a:ext uri="{0D108BD9-81ED-4DB2-BD59-A6C34878D82A}">
                    <a16:rowId xmlns:a16="http://schemas.microsoft.com/office/drawing/2014/main" val="1491548809"/>
                  </a:ext>
                </a:extLst>
              </a:tr>
              <a:tr h="449341">
                <a:tc>
                  <a:txBody>
                    <a:bodyPr/>
                    <a:lstStyle/>
                    <a:p>
                      <a:r>
                        <a:rPr lang="nb-NO" dirty="0" err="1" smtClean="0"/>
                        <a:t>Fysioterapaut</a:t>
                      </a:r>
                      <a:endParaRPr lang="nn-NO" dirty="0"/>
                    </a:p>
                  </a:txBody>
                  <a:tcPr/>
                </a:tc>
                <a:tc>
                  <a:txBody>
                    <a:bodyPr/>
                    <a:lstStyle/>
                    <a:p>
                      <a:pPr algn="ctr"/>
                      <a:endParaRPr lang="nn-NO"/>
                    </a:p>
                  </a:txBody>
                  <a:tcPr/>
                </a:tc>
                <a:tc>
                  <a:txBody>
                    <a:bodyPr/>
                    <a:lstStyle/>
                    <a:p>
                      <a:pPr algn="ctr"/>
                      <a:endParaRPr lang="nn-NO"/>
                    </a:p>
                  </a:txBody>
                  <a:tcPr/>
                </a:tc>
                <a:tc>
                  <a:txBody>
                    <a:bodyPr/>
                    <a:lstStyle/>
                    <a:p>
                      <a:pPr algn="ctr"/>
                      <a:r>
                        <a:rPr lang="nb-NO" dirty="0" smtClean="0"/>
                        <a:t>500 000</a:t>
                      </a: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r>
                        <a:rPr lang="nb-NO" dirty="0" smtClean="0"/>
                        <a:t>100% + </a:t>
                      </a:r>
                      <a:r>
                        <a:rPr lang="nb-NO" dirty="0" err="1" smtClean="0"/>
                        <a:t>tilskot</a:t>
                      </a:r>
                      <a:endParaRPr lang="nn-NO" dirty="0"/>
                    </a:p>
                  </a:txBody>
                  <a:tcPr/>
                </a:tc>
                <a:extLst>
                  <a:ext uri="{0D108BD9-81ED-4DB2-BD59-A6C34878D82A}">
                    <a16:rowId xmlns:a16="http://schemas.microsoft.com/office/drawing/2014/main" val="4200553938"/>
                  </a:ext>
                </a:extLst>
              </a:tr>
              <a:tr h="449341">
                <a:tc>
                  <a:txBody>
                    <a:bodyPr/>
                    <a:lstStyle/>
                    <a:p>
                      <a:r>
                        <a:rPr lang="nb-NO" dirty="0" err="1" smtClean="0"/>
                        <a:t>Ergoterapaut</a:t>
                      </a:r>
                      <a:endParaRPr lang="nn-NO" dirty="0"/>
                    </a:p>
                  </a:txBody>
                  <a:tcPr/>
                </a:tc>
                <a:tc>
                  <a:txBody>
                    <a:bodyPr/>
                    <a:lstStyle/>
                    <a:p>
                      <a:pPr algn="ctr"/>
                      <a:endParaRPr lang="nn-NO"/>
                    </a:p>
                  </a:txBody>
                  <a:tcPr/>
                </a:tc>
                <a:tc>
                  <a:txBody>
                    <a:bodyPr/>
                    <a:lstStyle/>
                    <a:p>
                      <a:pPr algn="ctr"/>
                      <a:endParaRPr lang="nn-NO" dirty="0"/>
                    </a:p>
                  </a:txBody>
                  <a:tcPr/>
                </a:tc>
                <a:tc>
                  <a:txBody>
                    <a:bodyPr/>
                    <a:lstStyle/>
                    <a:p>
                      <a:pPr algn="ctr"/>
                      <a:r>
                        <a:rPr lang="nb-NO" dirty="0" smtClean="0"/>
                        <a:t>700 000</a:t>
                      </a: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r>
                        <a:rPr lang="nb-NO" dirty="0" smtClean="0"/>
                        <a:t>100%</a:t>
                      </a:r>
                      <a:endParaRPr lang="nn-NO" dirty="0"/>
                    </a:p>
                  </a:txBody>
                  <a:tcPr/>
                </a:tc>
                <a:extLst>
                  <a:ext uri="{0D108BD9-81ED-4DB2-BD59-A6C34878D82A}">
                    <a16:rowId xmlns:a16="http://schemas.microsoft.com/office/drawing/2014/main" val="29070734"/>
                  </a:ext>
                </a:extLst>
              </a:tr>
              <a:tr h="449341">
                <a:tc>
                  <a:txBody>
                    <a:bodyPr/>
                    <a:lstStyle/>
                    <a:p>
                      <a:r>
                        <a:rPr lang="nb-NO" dirty="0" smtClean="0"/>
                        <a:t>Teknisk drift</a:t>
                      </a:r>
                      <a:endParaRPr lang="nn-NO" dirty="0"/>
                    </a:p>
                  </a:txBody>
                  <a:tcPr/>
                </a:tc>
                <a:tc>
                  <a:txBody>
                    <a:bodyPr/>
                    <a:lstStyle/>
                    <a:p>
                      <a:pPr algn="ctr"/>
                      <a:endParaRPr lang="nn-NO" dirty="0"/>
                    </a:p>
                  </a:txBody>
                  <a:tcPr/>
                </a:tc>
                <a:tc>
                  <a:txBody>
                    <a:bodyPr/>
                    <a:lstStyle/>
                    <a:p>
                      <a:pPr algn="ctr"/>
                      <a:r>
                        <a:rPr lang="nb-NO" dirty="0" smtClean="0"/>
                        <a:t>300 000</a:t>
                      </a: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endParaRPr lang="nn-NO" dirty="0"/>
                    </a:p>
                  </a:txBody>
                  <a:tcPr/>
                </a:tc>
                <a:tc>
                  <a:txBody>
                    <a:bodyPr/>
                    <a:lstStyle/>
                    <a:p>
                      <a:pPr algn="ctr"/>
                      <a:r>
                        <a:rPr lang="nb-NO" dirty="0" smtClean="0"/>
                        <a:t>50%</a:t>
                      </a:r>
                      <a:endParaRPr lang="nn-NO" dirty="0"/>
                    </a:p>
                  </a:txBody>
                  <a:tcPr/>
                </a:tc>
                <a:extLst>
                  <a:ext uri="{0D108BD9-81ED-4DB2-BD59-A6C34878D82A}">
                    <a16:rowId xmlns:a16="http://schemas.microsoft.com/office/drawing/2014/main" val="935838695"/>
                  </a:ext>
                </a:extLst>
              </a:tr>
            </a:tbl>
          </a:graphicData>
        </a:graphic>
      </p:graphicFrame>
    </p:spTree>
    <p:extLst>
      <p:ext uri="{BB962C8B-B14F-4D97-AF65-F5344CB8AC3E}">
        <p14:creationId xmlns:p14="http://schemas.microsoft.com/office/powerpoint/2010/main" val="4064082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Tiltak for langsiktig gevinst	 </a:t>
            </a:r>
            <a:endParaRPr lang="nn-NO" dirty="0"/>
          </a:p>
        </p:txBody>
      </p:sp>
      <p:sp>
        <p:nvSpPr>
          <p:cNvPr id="3" name="Plassholder for innhold 2"/>
          <p:cNvSpPr>
            <a:spLocks noGrp="1"/>
          </p:cNvSpPr>
          <p:nvPr>
            <p:ph idx="1"/>
          </p:nvPr>
        </p:nvSpPr>
        <p:spPr/>
        <p:txBody>
          <a:bodyPr/>
          <a:lstStyle/>
          <a:p>
            <a:r>
              <a:rPr lang="nb-NO" dirty="0" smtClean="0"/>
              <a:t>Samle eldreomsorga </a:t>
            </a:r>
            <a:r>
              <a:rPr lang="nb-NO" dirty="0" err="1" smtClean="0"/>
              <a:t>ytterlegare</a:t>
            </a:r>
            <a:endParaRPr lang="nb-NO" dirty="0" smtClean="0"/>
          </a:p>
          <a:p>
            <a:pPr lvl="1"/>
            <a:r>
              <a:rPr lang="nb-NO" dirty="0" smtClean="0"/>
              <a:t>Tomta ved omsorgssenteret kan </a:t>
            </a:r>
            <a:r>
              <a:rPr lang="nb-NO" dirty="0" err="1" smtClean="0"/>
              <a:t>opne</a:t>
            </a:r>
            <a:r>
              <a:rPr lang="nb-NO" dirty="0" smtClean="0"/>
              <a:t> </a:t>
            </a:r>
            <a:r>
              <a:rPr lang="nb-NO" dirty="0" err="1" smtClean="0"/>
              <a:t>muligheit</a:t>
            </a:r>
            <a:r>
              <a:rPr lang="nb-NO" dirty="0" smtClean="0"/>
              <a:t> for:</a:t>
            </a:r>
          </a:p>
          <a:p>
            <a:pPr lvl="2"/>
            <a:r>
              <a:rPr lang="nb-NO" dirty="0" smtClean="0"/>
              <a:t>Kapasitet på </a:t>
            </a:r>
            <a:r>
              <a:rPr lang="nb-NO" dirty="0" err="1" smtClean="0"/>
              <a:t>korttidsplassar</a:t>
            </a:r>
            <a:r>
              <a:rPr lang="nb-NO" dirty="0" smtClean="0"/>
              <a:t>  </a:t>
            </a:r>
          </a:p>
          <a:p>
            <a:pPr lvl="2"/>
            <a:r>
              <a:rPr lang="nb-NO" dirty="0" smtClean="0"/>
              <a:t>Bygge mindre </a:t>
            </a:r>
            <a:r>
              <a:rPr lang="nb-NO" dirty="0" err="1" smtClean="0"/>
              <a:t>bufelleskap</a:t>
            </a:r>
            <a:r>
              <a:rPr lang="nb-NO" dirty="0" smtClean="0"/>
              <a:t>/ </a:t>
            </a:r>
            <a:r>
              <a:rPr lang="nb-NO" dirty="0" err="1" smtClean="0"/>
              <a:t>evt</a:t>
            </a:r>
            <a:r>
              <a:rPr lang="nb-NO" dirty="0" smtClean="0"/>
              <a:t> også individtiltak for eldre </a:t>
            </a:r>
            <a:r>
              <a:rPr lang="nb-NO" dirty="0" err="1" smtClean="0"/>
              <a:t>personar</a:t>
            </a:r>
            <a:r>
              <a:rPr lang="nb-NO" dirty="0" smtClean="0"/>
              <a:t> med psykogeriatriske </a:t>
            </a:r>
            <a:r>
              <a:rPr lang="nb-NO" dirty="0" err="1" smtClean="0"/>
              <a:t>utfordringar</a:t>
            </a:r>
            <a:r>
              <a:rPr lang="nb-NO" dirty="0" smtClean="0"/>
              <a:t> og </a:t>
            </a:r>
            <a:r>
              <a:rPr lang="nb-NO" dirty="0" err="1" smtClean="0"/>
              <a:t>personar</a:t>
            </a:r>
            <a:r>
              <a:rPr lang="nb-NO" dirty="0" smtClean="0"/>
              <a:t> med </a:t>
            </a:r>
            <a:r>
              <a:rPr lang="nb-NO" dirty="0" err="1" smtClean="0"/>
              <a:t>utfordrande</a:t>
            </a:r>
            <a:r>
              <a:rPr lang="nb-NO" dirty="0" smtClean="0"/>
              <a:t> demenssjukdom.</a:t>
            </a:r>
          </a:p>
          <a:p>
            <a:pPr lvl="2"/>
            <a:r>
              <a:rPr lang="nb-NO" dirty="0" smtClean="0"/>
              <a:t>Samme bygg kan </a:t>
            </a:r>
            <a:r>
              <a:rPr lang="nb-NO" dirty="0" err="1" smtClean="0"/>
              <a:t>innehalde</a:t>
            </a:r>
            <a:r>
              <a:rPr lang="nb-NO" dirty="0" smtClean="0"/>
              <a:t> betre dimensjonert areal til </a:t>
            </a:r>
            <a:r>
              <a:rPr lang="nb-NO" b="1" dirty="0" smtClean="0"/>
              <a:t>kommunalt hjelpemiddellager</a:t>
            </a:r>
            <a:r>
              <a:rPr lang="nb-NO" dirty="0" smtClean="0"/>
              <a:t>, som kommunen får større og større ansvar for, samstundes som vi </a:t>
            </a:r>
            <a:r>
              <a:rPr lang="nb-NO" dirty="0" err="1" smtClean="0"/>
              <a:t>ynskjer</a:t>
            </a:r>
            <a:r>
              <a:rPr lang="nb-NO" dirty="0" smtClean="0"/>
              <a:t> folk skal bu heime lenger.</a:t>
            </a:r>
          </a:p>
          <a:p>
            <a:pPr lvl="2"/>
            <a:r>
              <a:rPr lang="nb-NO" dirty="0" smtClean="0"/>
              <a:t>Bygge parkeringsanlegg under tak, både for utvida kapasitet, men </a:t>
            </a:r>
            <a:r>
              <a:rPr lang="nb-NO" dirty="0" err="1" smtClean="0"/>
              <a:t>ikkje</a:t>
            </a:r>
            <a:r>
              <a:rPr lang="nb-NO" dirty="0" smtClean="0"/>
              <a:t> minst at alle </a:t>
            </a:r>
            <a:r>
              <a:rPr lang="nb-NO" dirty="0" err="1" smtClean="0"/>
              <a:t>tenestebilar</a:t>
            </a:r>
            <a:r>
              <a:rPr lang="nb-NO" dirty="0" smtClean="0"/>
              <a:t> er klare til bruk når arbeidsdagen </a:t>
            </a:r>
            <a:r>
              <a:rPr lang="nb-NO" dirty="0" err="1" smtClean="0"/>
              <a:t>startar</a:t>
            </a:r>
            <a:r>
              <a:rPr lang="nb-NO" dirty="0" smtClean="0"/>
              <a:t> og </a:t>
            </a:r>
            <a:r>
              <a:rPr lang="nb-NO" dirty="0" err="1" smtClean="0"/>
              <a:t>ein</a:t>
            </a:r>
            <a:r>
              <a:rPr lang="nb-NO" dirty="0" smtClean="0"/>
              <a:t> slepp å bruke dyrebar arbeidstid til slike </a:t>
            </a:r>
            <a:r>
              <a:rPr lang="nb-NO" dirty="0" err="1" smtClean="0"/>
              <a:t>oppgåver</a:t>
            </a:r>
            <a:r>
              <a:rPr lang="nb-NO" dirty="0" smtClean="0"/>
              <a:t>(sleppe å tine/ måke snø før oppstart).</a:t>
            </a:r>
          </a:p>
          <a:p>
            <a:pPr lvl="2"/>
            <a:r>
              <a:rPr lang="nb-NO" dirty="0" smtClean="0"/>
              <a:t>Bygge </a:t>
            </a:r>
            <a:r>
              <a:rPr lang="nb-NO" dirty="0" err="1" smtClean="0"/>
              <a:t>særskildt</a:t>
            </a:r>
            <a:r>
              <a:rPr lang="nb-NO" dirty="0" smtClean="0"/>
              <a:t> tilrettelagde </a:t>
            </a:r>
            <a:r>
              <a:rPr lang="nb-NO" dirty="0" err="1" smtClean="0"/>
              <a:t>bustader</a:t>
            </a:r>
            <a:r>
              <a:rPr lang="nb-NO" dirty="0" smtClean="0"/>
              <a:t> «</a:t>
            </a:r>
            <a:r>
              <a:rPr lang="nb-NO" dirty="0" err="1" smtClean="0"/>
              <a:t>Høgterskelbustader</a:t>
            </a:r>
            <a:r>
              <a:rPr lang="nb-NO" dirty="0" smtClean="0"/>
              <a:t>»</a:t>
            </a:r>
          </a:p>
          <a:p>
            <a:pPr marL="457200" lvl="1" indent="0">
              <a:buNone/>
            </a:pPr>
            <a:r>
              <a:rPr lang="nb-NO" dirty="0" err="1" smtClean="0"/>
              <a:t>Omsorgsbustader</a:t>
            </a:r>
            <a:r>
              <a:rPr lang="nb-NO" dirty="0" smtClean="0"/>
              <a:t> </a:t>
            </a:r>
            <a:r>
              <a:rPr lang="nb-NO" dirty="0" err="1" smtClean="0"/>
              <a:t>utan</a:t>
            </a:r>
            <a:r>
              <a:rPr lang="nb-NO" dirty="0" smtClean="0"/>
              <a:t> bemanning i sentrum. «Tøffelavstand». </a:t>
            </a:r>
          </a:p>
          <a:p>
            <a:pPr lvl="2"/>
            <a:endParaRPr lang="nn-NO" dirty="0"/>
          </a:p>
        </p:txBody>
      </p:sp>
    </p:spTree>
    <p:extLst>
      <p:ext uri="{BB962C8B-B14F-4D97-AF65-F5344CB8AC3E}">
        <p14:creationId xmlns:p14="http://schemas.microsoft.com/office/powerpoint/2010/main" val="942465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11903676" cy="6433752"/>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Helse- og omsorg erfarer</a:t>
            </a:r>
            <a:endParaRPr lang="nn-NO" dirty="0"/>
          </a:p>
        </p:txBody>
      </p:sp>
      <p:sp>
        <p:nvSpPr>
          <p:cNvPr id="3" name="Plassholder for innhold 2"/>
          <p:cNvSpPr>
            <a:spLocks noGrp="1"/>
          </p:cNvSpPr>
          <p:nvPr>
            <p:ph idx="1"/>
          </p:nvPr>
        </p:nvSpPr>
        <p:spPr/>
        <p:txBody>
          <a:bodyPr>
            <a:normAutofit lnSpcReduction="10000"/>
          </a:bodyPr>
          <a:lstStyle/>
          <a:p>
            <a:r>
              <a:rPr lang="nb-NO" dirty="0" err="1" smtClean="0"/>
              <a:t>Aukande</a:t>
            </a:r>
            <a:r>
              <a:rPr lang="nb-NO" dirty="0" smtClean="0"/>
              <a:t> </a:t>
            </a:r>
            <a:r>
              <a:rPr lang="nb-NO" dirty="0" err="1" smtClean="0"/>
              <a:t>etterpurnad</a:t>
            </a:r>
            <a:r>
              <a:rPr lang="nb-NO" dirty="0" smtClean="0"/>
              <a:t> på mange </a:t>
            </a:r>
            <a:r>
              <a:rPr lang="nb-NO" dirty="0" err="1" smtClean="0"/>
              <a:t>tenester</a:t>
            </a:r>
            <a:endParaRPr lang="nb-NO" dirty="0" smtClean="0"/>
          </a:p>
          <a:p>
            <a:pPr lvl="1"/>
            <a:r>
              <a:rPr lang="nb-NO" dirty="0" err="1" smtClean="0"/>
              <a:t>Samhandlingsreforma</a:t>
            </a:r>
            <a:endParaRPr lang="nb-NO" dirty="0" smtClean="0"/>
          </a:p>
          <a:p>
            <a:pPr lvl="1"/>
            <a:r>
              <a:rPr lang="nb-NO" dirty="0" smtClean="0"/>
              <a:t>Utskrivningsklare </a:t>
            </a:r>
            <a:r>
              <a:rPr lang="nb-NO" dirty="0" err="1" smtClean="0"/>
              <a:t>pasientar</a:t>
            </a:r>
            <a:r>
              <a:rPr lang="nb-NO" dirty="0" smtClean="0"/>
              <a:t>, </a:t>
            </a:r>
            <a:r>
              <a:rPr lang="nb-NO" dirty="0" err="1" smtClean="0"/>
              <a:t>kapasitetsutfordringar</a:t>
            </a:r>
            <a:endParaRPr lang="nb-NO" dirty="0" smtClean="0"/>
          </a:p>
          <a:p>
            <a:pPr lvl="1"/>
            <a:r>
              <a:rPr lang="nb-NO" dirty="0" err="1" smtClean="0"/>
              <a:t>Oppgåveflytting</a:t>
            </a:r>
            <a:r>
              <a:rPr lang="nb-NO" dirty="0" smtClean="0"/>
              <a:t> </a:t>
            </a:r>
            <a:r>
              <a:rPr lang="nb-NO" dirty="0" err="1" smtClean="0"/>
              <a:t>frå</a:t>
            </a:r>
            <a:r>
              <a:rPr lang="nb-NO" dirty="0" smtClean="0"/>
              <a:t> </a:t>
            </a:r>
            <a:r>
              <a:rPr lang="nb-NO" dirty="0" err="1" smtClean="0"/>
              <a:t>helseføretak</a:t>
            </a:r>
            <a:r>
              <a:rPr lang="nb-NO" dirty="0" smtClean="0"/>
              <a:t> til kommunehelse</a:t>
            </a:r>
          </a:p>
          <a:p>
            <a:pPr lvl="1"/>
            <a:r>
              <a:rPr lang="nb-NO" dirty="0" err="1" smtClean="0"/>
              <a:t>Ressurskrevjande</a:t>
            </a:r>
            <a:r>
              <a:rPr lang="nb-NO" dirty="0" smtClean="0"/>
              <a:t> unge </a:t>
            </a:r>
            <a:r>
              <a:rPr lang="nb-NO" dirty="0" err="1" smtClean="0"/>
              <a:t>brukarar</a:t>
            </a:r>
            <a:r>
              <a:rPr lang="nb-NO" dirty="0" smtClean="0"/>
              <a:t> (BPA)</a:t>
            </a:r>
          </a:p>
          <a:p>
            <a:pPr lvl="1"/>
            <a:r>
              <a:rPr lang="nb-NO" dirty="0" smtClean="0"/>
              <a:t>Avlasting barn- og unge + </a:t>
            </a:r>
            <a:r>
              <a:rPr lang="nb-NO" dirty="0" err="1" smtClean="0"/>
              <a:t>barnebustader</a:t>
            </a:r>
            <a:endParaRPr lang="nb-NO" dirty="0" smtClean="0"/>
          </a:p>
          <a:p>
            <a:pPr lvl="1"/>
            <a:r>
              <a:rPr lang="nb-NO" dirty="0" smtClean="0"/>
              <a:t>Arbeid- og </a:t>
            </a:r>
            <a:r>
              <a:rPr lang="nb-NO" dirty="0" err="1" smtClean="0"/>
              <a:t>sysselsetjingstiltak</a:t>
            </a:r>
            <a:r>
              <a:rPr lang="nb-NO" dirty="0" smtClean="0"/>
              <a:t> i større grad kommunalt ansvar</a:t>
            </a:r>
          </a:p>
          <a:p>
            <a:pPr lvl="1"/>
            <a:r>
              <a:rPr lang="nb-NO" dirty="0" smtClean="0"/>
              <a:t>Tal eldre </a:t>
            </a:r>
            <a:r>
              <a:rPr lang="nb-NO" dirty="0" err="1" smtClean="0"/>
              <a:t>stigande</a:t>
            </a:r>
            <a:endParaRPr lang="nb-NO" dirty="0" smtClean="0"/>
          </a:p>
          <a:p>
            <a:pPr lvl="1"/>
            <a:r>
              <a:rPr lang="nb-NO" dirty="0" smtClean="0"/>
              <a:t>Feire </a:t>
            </a:r>
            <a:r>
              <a:rPr lang="nb-NO" dirty="0" err="1" smtClean="0"/>
              <a:t>brukarar</a:t>
            </a:r>
            <a:r>
              <a:rPr lang="nb-NO" dirty="0" smtClean="0"/>
              <a:t> av rus- og psykisk </a:t>
            </a:r>
            <a:r>
              <a:rPr lang="nb-NO" dirty="0" err="1" smtClean="0"/>
              <a:t>helseteneste</a:t>
            </a:r>
            <a:endParaRPr lang="nb-NO" dirty="0" smtClean="0"/>
          </a:p>
          <a:p>
            <a:pPr lvl="1"/>
            <a:r>
              <a:rPr lang="nb-NO" dirty="0" err="1" smtClean="0"/>
              <a:t>Fleire</a:t>
            </a:r>
            <a:r>
              <a:rPr lang="nb-NO" dirty="0" smtClean="0"/>
              <a:t> utviklingshemma</a:t>
            </a:r>
          </a:p>
          <a:p>
            <a:pPr lvl="1"/>
            <a:r>
              <a:rPr lang="nb-NO" dirty="0" err="1" smtClean="0"/>
              <a:t>Fagressursane</a:t>
            </a:r>
            <a:r>
              <a:rPr lang="nb-NO" dirty="0" smtClean="0"/>
              <a:t> til </a:t>
            </a:r>
            <a:r>
              <a:rPr lang="nb-NO" dirty="0" err="1" smtClean="0"/>
              <a:t>fysio</a:t>
            </a:r>
            <a:r>
              <a:rPr lang="nb-NO" dirty="0" smtClean="0"/>
              <a:t>- og </a:t>
            </a:r>
            <a:r>
              <a:rPr lang="nb-NO" dirty="0" err="1" smtClean="0"/>
              <a:t>ergoterapitenesta</a:t>
            </a:r>
            <a:r>
              <a:rPr lang="nb-NO" dirty="0" smtClean="0"/>
              <a:t> blir </a:t>
            </a:r>
            <a:r>
              <a:rPr lang="nb-NO" dirty="0" err="1" smtClean="0"/>
              <a:t>meir</a:t>
            </a:r>
            <a:r>
              <a:rPr lang="nb-NO" dirty="0" smtClean="0"/>
              <a:t> pressa</a:t>
            </a:r>
            <a:endParaRPr lang="nn-NO" dirty="0"/>
          </a:p>
        </p:txBody>
      </p:sp>
    </p:spTree>
    <p:extLst>
      <p:ext uri="{BB962C8B-B14F-4D97-AF65-F5344CB8AC3E}">
        <p14:creationId xmlns:p14="http://schemas.microsoft.com/office/powerpoint/2010/main" val="3994271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Erfaringar</a:t>
            </a:r>
            <a:r>
              <a:rPr lang="nb-NO" dirty="0" smtClean="0"/>
              <a:t> fortsetter</a:t>
            </a:r>
            <a:endParaRPr lang="nn-NO" dirty="0"/>
          </a:p>
        </p:txBody>
      </p:sp>
      <p:sp>
        <p:nvSpPr>
          <p:cNvPr id="3" name="Plassholder for innhold 2"/>
          <p:cNvSpPr>
            <a:spLocks noGrp="1"/>
          </p:cNvSpPr>
          <p:nvPr>
            <p:ph idx="1"/>
          </p:nvPr>
        </p:nvSpPr>
        <p:spPr/>
        <p:txBody>
          <a:bodyPr/>
          <a:lstStyle/>
          <a:p>
            <a:r>
              <a:rPr lang="nb-NO" dirty="0" err="1" smtClean="0"/>
              <a:t>Fastlegane</a:t>
            </a:r>
            <a:r>
              <a:rPr lang="nb-NO" dirty="0" smtClean="0"/>
              <a:t> har redusert sine pasientlister</a:t>
            </a:r>
          </a:p>
          <a:p>
            <a:pPr lvl="1"/>
            <a:r>
              <a:rPr lang="nb-NO" dirty="0" smtClean="0"/>
              <a:t>Sak om oppretting av ny fastlegeheimel er under utarbeiding </a:t>
            </a:r>
          </a:p>
          <a:p>
            <a:r>
              <a:rPr lang="nb-NO" dirty="0" err="1" smtClean="0"/>
              <a:t>Fleire</a:t>
            </a:r>
            <a:r>
              <a:rPr lang="nb-NO" dirty="0" smtClean="0"/>
              <a:t> </a:t>
            </a:r>
            <a:r>
              <a:rPr lang="nb-NO" dirty="0" err="1" smtClean="0"/>
              <a:t>pasientar</a:t>
            </a:r>
            <a:r>
              <a:rPr lang="nb-NO" dirty="0" smtClean="0"/>
              <a:t> vel å bu heime tross komplekse </a:t>
            </a:r>
            <a:r>
              <a:rPr lang="nb-NO" dirty="0" err="1" smtClean="0"/>
              <a:t>sjukdomsbilete</a:t>
            </a:r>
            <a:endParaRPr lang="nb-NO" dirty="0" smtClean="0"/>
          </a:p>
          <a:p>
            <a:r>
              <a:rPr lang="nb-NO" dirty="0" err="1" smtClean="0"/>
              <a:t>Satsar</a:t>
            </a:r>
            <a:r>
              <a:rPr lang="nb-NO" dirty="0" smtClean="0"/>
              <a:t> vi nok på rehabilitering?</a:t>
            </a:r>
          </a:p>
          <a:p>
            <a:r>
              <a:rPr lang="nb-NO" dirty="0" smtClean="0"/>
              <a:t>Høge </a:t>
            </a:r>
            <a:r>
              <a:rPr lang="nb-NO" dirty="0" err="1" smtClean="0"/>
              <a:t>forventningar</a:t>
            </a:r>
            <a:r>
              <a:rPr lang="nb-NO" dirty="0" smtClean="0"/>
              <a:t> til </a:t>
            </a:r>
            <a:r>
              <a:rPr lang="nb-NO" dirty="0" err="1" smtClean="0"/>
              <a:t>kommunehelsetenesta</a:t>
            </a:r>
            <a:endParaRPr lang="nb-NO" dirty="0" smtClean="0"/>
          </a:p>
          <a:p>
            <a:r>
              <a:rPr lang="nb-NO" dirty="0" smtClean="0"/>
              <a:t>Gode pasientforløp, vi kan bli betre</a:t>
            </a:r>
          </a:p>
          <a:p>
            <a:endParaRPr lang="nb-NO" dirty="0" smtClean="0"/>
          </a:p>
          <a:p>
            <a:endParaRPr lang="nb-NO" dirty="0" smtClean="0"/>
          </a:p>
          <a:p>
            <a:endParaRPr lang="nn-NO" dirty="0"/>
          </a:p>
        </p:txBody>
      </p:sp>
    </p:spTree>
    <p:extLst>
      <p:ext uri="{BB962C8B-B14F-4D97-AF65-F5344CB8AC3E}">
        <p14:creationId xmlns:p14="http://schemas.microsoft.com/office/powerpoint/2010/main" val="347611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l opp og ned 1"/>
          <p:cNvSpPr/>
          <p:nvPr/>
        </p:nvSpPr>
        <p:spPr>
          <a:xfrm>
            <a:off x="2059460" y="1474572"/>
            <a:ext cx="740005" cy="167228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 name="Nedoverbuet pil 2"/>
          <p:cNvSpPr/>
          <p:nvPr/>
        </p:nvSpPr>
        <p:spPr>
          <a:xfrm>
            <a:off x="4950941" y="1268626"/>
            <a:ext cx="2814292" cy="1260389"/>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
        <p:nvSpPr>
          <p:cNvPr id="4" name="Pil mot venstre, høyre og opp 3"/>
          <p:cNvSpPr/>
          <p:nvPr/>
        </p:nvSpPr>
        <p:spPr>
          <a:xfrm>
            <a:off x="8369643" y="955589"/>
            <a:ext cx="2468304" cy="1342768"/>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Pil mot venstre og opp 5"/>
          <p:cNvSpPr/>
          <p:nvPr/>
        </p:nvSpPr>
        <p:spPr>
          <a:xfrm>
            <a:off x="2133601" y="4291914"/>
            <a:ext cx="1869988" cy="1649462"/>
          </a:xfrm>
          <a:prstGeom prst="leftUpArrow">
            <a:avLst>
              <a:gd name="adj1" fmla="val 25000"/>
              <a:gd name="adj2" fmla="val 27906"/>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Bildeforklaring formet som Pil i fire retninger 6"/>
          <p:cNvSpPr/>
          <p:nvPr/>
        </p:nvSpPr>
        <p:spPr>
          <a:xfrm>
            <a:off x="6549081" y="4489622"/>
            <a:ext cx="3835785" cy="2081125"/>
          </a:xfrm>
          <a:prstGeom prst="quad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Oppoverbuet pil 7"/>
          <p:cNvSpPr/>
          <p:nvPr/>
        </p:nvSpPr>
        <p:spPr>
          <a:xfrm>
            <a:off x="4967416" y="3023286"/>
            <a:ext cx="2916195" cy="150587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sp>
        <p:nvSpPr>
          <p:cNvPr id="9" name="Høyrepil med hakk 8"/>
          <p:cNvSpPr/>
          <p:nvPr/>
        </p:nvSpPr>
        <p:spPr>
          <a:xfrm>
            <a:off x="6252519" y="2570206"/>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Tittel 9"/>
          <p:cNvSpPr>
            <a:spLocks noGrp="1"/>
          </p:cNvSpPr>
          <p:nvPr>
            <p:ph type="title"/>
          </p:nvPr>
        </p:nvSpPr>
        <p:spPr/>
        <p:txBody>
          <a:bodyPr/>
          <a:lstStyle/>
          <a:p>
            <a:r>
              <a:rPr lang="nb-NO" dirty="0" smtClean="0"/>
              <a:t>Kvar går vegen </a:t>
            </a:r>
            <a:r>
              <a:rPr lang="nb-NO" dirty="0" err="1" smtClean="0"/>
              <a:t>vidare</a:t>
            </a:r>
            <a:r>
              <a:rPr lang="nb-NO" dirty="0" smtClean="0"/>
              <a:t>?</a:t>
            </a:r>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p:cNvPicPr>
            <a:picLocks noChangeAspect="1"/>
          </p:cNvPicPr>
          <p:nvPr/>
        </p:nvPicPr>
        <p:blipFill>
          <a:blip r:embed="rId2"/>
          <a:stretch>
            <a:fillRect/>
          </a:stretch>
        </p:blipFill>
        <p:spPr>
          <a:xfrm>
            <a:off x="1633153" y="105223"/>
            <a:ext cx="10018884" cy="6512146"/>
          </a:xfrm>
          <a:prstGeom prst="rect">
            <a:avLst/>
          </a:prstGeom>
        </p:spPr>
      </p:pic>
    </p:spTree>
    <p:extLst>
      <p:ext uri="{BB962C8B-B14F-4D97-AF65-F5344CB8AC3E}">
        <p14:creationId xmlns:p14="http://schemas.microsoft.com/office/powerpoint/2010/main" val="2479486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1944130" y="881450"/>
            <a:ext cx="8336692" cy="5000366"/>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215995-3580-4BC5-A9B6-88B8B9C7DEB1}"/>
              </a:ext>
            </a:extLst>
          </p:cNvPr>
          <p:cNvSpPr>
            <a:spLocks noGrp="1"/>
          </p:cNvSpPr>
          <p:nvPr>
            <p:ph type="title"/>
          </p:nvPr>
        </p:nvSpPr>
        <p:spPr/>
        <p:txBody>
          <a:bodyPr>
            <a:normAutofit fontScale="90000"/>
          </a:bodyPr>
          <a:lstStyle/>
          <a:p>
            <a:r>
              <a:rPr lang="nb-NO" dirty="0"/>
              <a:t>Kommunene har veldig ulik profil: Hornindal bruker lite på aktivitet og hjemmetjenester, mye på institusjon. Volda motsatt</a:t>
            </a:r>
          </a:p>
        </p:txBody>
      </p:sp>
      <p:pic>
        <p:nvPicPr>
          <p:cNvPr id="5" name="Plassholder for innhold 4">
            <a:extLst>
              <a:ext uri="{FF2B5EF4-FFF2-40B4-BE49-F238E27FC236}">
                <a16:creationId xmlns:a16="http://schemas.microsoft.com/office/drawing/2014/main" id="{BFAE33E5-0CA8-430D-BE60-AB4493D5B714}"/>
              </a:ext>
            </a:extLst>
          </p:cNvPr>
          <p:cNvPicPr>
            <a:picLocks noGrp="1" noChangeAspect="1"/>
          </p:cNvPicPr>
          <p:nvPr>
            <p:ph idx="1"/>
          </p:nvPr>
        </p:nvPicPr>
        <p:blipFill>
          <a:blip r:embed="rId2"/>
          <a:stretch>
            <a:fillRect/>
          </a:stretch>
        </p:blipFill>
        <p:spPr>
          <a:xfrm>
            <a:off x="2354593" y="1299017"/>
            <a:ext cx="7501537" cy="4972843"/>
          </a:xfrm>
          <a:prstGeom prst="rect">
            <a:avLst/>
          </a:prstGeom>
        </p:spPr>
      </p:pic>
      <p:sp>
        <p:nvSpPr>
          <p:cNvPr id="4" name="Plassholder for lysbildenummer 3">
            <a:extLst>
              <a:ext uri="{FF2B5EF4-FFF2-40B4-BE49-F238E27FC236}">
                <a16:creationId xmlns:a16="http://schemas.microsoft.com/office/drawing/2014/main" id="{298DCCE5-6CC2-4858-85CC-3E0810F793F2}"/>
              </a:ext>
            </a:extLst>
          </p:cNvPr>
          <p:cNvSpPr>
            <a:spLocks noGrp="1"/>
          </p:cNvSpPr>
          <p:nvPr>
            <p:ph type="sldNum" sz="quarter" idx="12"/>
          </p:nvPr>
        </p:nvSpPr>
        <p:spPr/>
        <p:txBody>
          <a:bodyPr/>
          <a:lstStyle/>
          <a:p>
            <a:fld id="{0C0CF154-A7BA-4273-A0F2-522933EAE825}" type="slidenum">
              <a:rPr lang="nb-NO" smtClean="0"/>
              <a:pPr/>
              <a:t>9</a:t>
            </a:fld>
            <a:endParaRPr lang="nb-NO"/>
          </a:p>
        </p:txBody>
      </p:sp>
    </p:spTree>
    <p:extLst>
      <p:ext uri="{BB962C8B-B14F-4D97-AF65-F5344CB8AC3E}">
        <p14:creationId xmlns:p14="http://schemas.microsoft.com/office/powerpoint/2010/main" val="224162271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olda Kommune pptheme v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siel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927</TotalTime>
  <Words>842</Words>
  <Application>Microsoft Office PowerPoint</Application>
  <PresentationFormat>Widescreen</PresentationFormat>
  <Paragraphs>149</Paragraphs>
  <Slides>23</Slides>
  <Notes>0</Notes>
  <HiddenSlides>0</HiddenSlides>
  <MMClips>0</MMClips>
  <ScaleCrop>false</ScaleCrop>
  <HeadingPairs>
    <vt:vector size="6" baseType="variant">
      <vt:variant>
        <vt:lpstr>Brukte skrifter</vt:lpstr>
      </vt:variant>
      <vt:variant>
        <vt:i4>4</vt:i4>
      </vt:variant>
      <vt:variant>
        <vt:lpstr>Tema</vt:lpstr>
      </vt:variant>
      <vt:variant>
        <vt:i4>2</vt:i4>
      </vt:variant>
      <vt:variant>
        <vt:lpstr>Lysbildetitler</vt:lpstr>
      </vt:variant>
      <vt:variant>
        <vt:i4>23</vt:i4>
      </vt:variant>
    </vt:vector>
  </HeadingPairs>
  <TitlesOfParts>
    <vt:vector size="29" baseType="lpstr">
      <vt:lpstr>Arial</vt:lpstr>
      <vt:lpstr>Calibri</vt:lpstr>
      <vt:lpstr>Calibri Light</vt:lpstr>
      <vt:lpstr>Georgia</vt:lpstr>
      <vt:lpstr>Office-tema</vt:lpstr>
      <vt:lpstr>Volda Kommune pptheme v1.1</vt:lpstr>
      <vt:lpstr>Leiarsamling 25.09.2018</vt:lpstr>
      <vt:lpstr>PowerPoint-presentasjon</vt:lpstr>
      <vt:lpstr>PowerPoint-presentasjon</vt:lpstr>
      <vt:lpstr>Helse- og omsorg erfarer</vt:lpstr>
      <vt:lpstr>Erfaringar fortsetter</vt:lpstr>
      <vt:lpstr>Kvar går vegen vidare?</vt:lpstr>
      <vt:lpstr>PowerPoint-presentasjon</vt:lpstr>
      <vt:lpstr>PowerPoint-presentasjon</vt:lpstr>
      <vt:lpstr>Kommunene har veldig ulik profil: Hornindal bruker lite på aktivitet og hjemmetjenester, mye på institusjon. Volda motsatt</vt:lpstr>
      <vt:lpstr>Det er ikke mange ansatte per bruker</vt:lpstr>
      <vt:lpstr>Sammenlignet</vt:lpstr>
      <vt:lpstr>PowerPoint-presentasjon</vt:lpstr>
      <vt:lpstr>Kva skal vi gjere for å møte denne framtida med dei ressursane kommunen har tilgjengeleg?</vt:lpstr>
      <vt:lpstr>Tiltak for å frigjere handlingsrom 1</vt:lpstr>
      <vt:lpstr>PowerPoint-presentasjon</vt:lpstr>
      <vt:lpstr>Tiltak for å frigjere handlingsrom 2</vt:lpstr>
      <vt:lpstr>Tiltak for oppretting av tre ambulerande nattevakter, tilsvarande ca. 6 årsverk.</vt:lpstr>
      <vt:lpstr>Tiltak for å frigjere handlingsrom 3</vt:lpstr>
      <vt:lpstr>Tiltak for å frigjere handlingsrom 4</vt:lpstr>
      <vt:lpstr>Oppsummert strategi for helse- og omsorg</vt:lpstr>
      <vt:lpstr>Oppsummert strategi for helse- og omsorg fortsetter</vt:lpstr>
      <vt:lpstr>Avvikling av Mork bustader</vt:lpstr>
      <vt:lpstr>Tiltak for langsiktig gevinst  </vt:lpstr>
    </vt:vector>
  </TitlesOfParts>
  <Company>SSIKT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Budsjett 2019 og – økonomiplan 2020 - 2013</dc:title>
  <dc:creator>Svein Berg Rusten</dc:creator>
  <cp:lastModifiedBy>Sonja Håvik</cp:lastModifiedBy>
  <cp:revision>62</cp:revision>
  <cp:lastPrinted>2018-09-10T07:10:23Z</cp:lastPrinted>
  <dcterms:created xsi:type="dcterms:W3CDTF">2018-06-04T07:58:07Z</dcterms:created>
  <dcterms:modified xsi:type="dcterms:W3CDTF">2018-10-10T10:40:54Z</dcterms:modified>
</cp:coreProperties>
</file>