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0" r:id="rId4"/>
    <p:sldId id="260" r:id="rId5"/>
    <p:sldId id="259" r:id="rId6"/>
    <p:sldId id="265" r:id="rId7"/>
    <p:sldId id="266" r:id="rId8"/>
    <p:sldId id="262" r:id="rId9"/>
    <p:sldId id="267" r:id="rId10"/>
    <p:sldId id="264" r:id="rId11"/>
    <p:sldId id="257" r:id="rId12"/>
    <p:sldId id="258" r:id="rId13"/>
    <p:sldId id="268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3B35-9976-48DC-BDF7-2A1A79969F9D}" type="datetimeFigureOut">
              <a:rPr lang="nn-NO" smtClean="0"/>
              <a:t>26.02.2018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2AB9-54F1-4BC9-BB61-B655885677C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78927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3B35-9976-48DC-BDF7-2A1A79969F9D}" type="datetimeFigureOut">
              <a:rPr lang="nn-NO" smtClean="0"/>
              <a:t>26.02.2018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2AB9-54F1-4BC9-BB61-B655885677C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1177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3B35-9976-48DC-BDF7-2A1A79969F9D}" type="datetimeFigureOut">
              <a:rPr lang="nn-NO" smtClean="0"/>
              <a:t>26.02.2018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2AB9-54F1-4BC9-BB61-B655885677C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4690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3B35-9976-48DC-BDF7-2A1A79969F9D}" type="datetimeFigureOut">
              <a:rPr lang="nn-NO" smtClean="0"/>
              <a:t>26.02.2018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2AB9-54F1-4BC9-BB61-B655885677C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85720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3B35-9976-48DC-BDF7-2A1A79969F9D}" type="datetimeFigureOut">
              <a:rPr lang="nn-NO" smtClean="0"/>
              <a:t>26.02.2018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2AB9-54F1-4BC9-BB61-B655885677C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96486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3B35-9976-48DC-BDF7-2A1A79969F9D}" type="datetimeFigureOut">
              <a:rPr lang="nn-NO" smtClean="0"/>
              <a:t>26.02.2018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2AB9-54F1-4BC9-BB61-B655885677C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4974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3B35-9976-48DC-BDF7-2A1A79969F9D}" type="datetimeFigureOut">
              <a:rPr lang="nn-NO" smtClean="0"/>
              <a:t>26.02.2018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2AB9-54F1-4BC9-BB61-B655885677C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8196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3B35-9976-48DC-BDF7-2A1A79969F9D}" type="datetimeFigureOut">
              <a:rPr lang="nn-NO" smtClean="0"/>
              <a:t>26.02.2018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2AB9-54F1-4BC9-BB61-B655885677C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25687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3B35-9976-48DC-BDF7-2A1A79969F9D}" type="datetimeFigureOut">
              <a:rPr lang="nn-NO" smtClean="0"/>
              <a:t>26.02.2018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2AB9-54F1-4BC9-BB61-B655885677C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5683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3B35-9976-48DC-BDF7-2A1A79969F9D}" type="datetimeFigureOut">
              <a:rPr lang="nn-NO" smtClean="0"/>
              <a:t>26.02.2018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2AB9-54F1-4BC9-BB61-B655885677C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119957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3B35-9976-48DC-BDF7-2A1A79969F9D}" type="datetimeFigureOut">
              <a:rPr lang="nn-NO" smtClean="0"/>
              <a:t>26.02.2018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2AB9-54F1-4BC9-BB61-B655885677C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8932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3B35-9976-48DC-BDF7-2A1A79969F9D}" type="datetimeFigureOut">
              <a:rPr lang="nn-NO" smtClean="0"/>
              <a:t>26.02.2018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D2AB9-54F1-4BC9-BB61-B655885677C8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756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n-NO" dirty="0" smtClean="0"/>
              <a:t>Tunell-pakke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n-NO" dirty="0" smtClean="0"/>
              <a:t>Jørgen Amdam</a:t>
            </a:r>
          </a:p>
          <a:p>
            <a:r>
              <a:rPr lang="nn-NO" dirty="0" smtClean="0"/>
              <a:t>21.02.18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17895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 smtClean="0"/>
              <a:t>Bomring</a:t>
            </a:r>
            <a:r>
              <a:rPr lang="nn-NO" dirty="0" smtClean="0"/>
              <a:t> – Furene – Klippa – Hovdebakken 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425146"/>
            <a:ext cx="5181600" cy="47518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n-NO" dirty="0" smtClean="0"/>
              <a:t>Inntekt forhandsinnkrevjing:</a:t>
            </a:r>
          </a:p>
          <a:p>
            <a:pPr marL="0" indent="0">
              <a:buNone/>
            </a:pPr>
            <a:r>
              <a:rPr lang="nn-NO" dirty="0" smtClean="0"/>
              <a:t>20 kr. – 1511 mill. kr. (T+380)</a:t>
            </a:r>
          </a:p>
          <a:p>
            <a:pPr marL="0" indent="0">
              <a:buNone/>
            </a:pPr>
            <a:r>
              <a:rPr lang="nn-NO" dirty="0" smtClean="0"/>
              <a:t>25 kr. – 1728 mill. kr. (T+580)</a:t>
            </a:r>
          </a:p>
          <a:p>
            <a:pPr marL="0" indent="0">
              <a:buNone/>
            </a:pPr>
            <a:r>
              <a:rPr lang="nn-NO" dirty="0" smtClean="0"/>
              <a:t>30 kr. – 1902 mill. kr. (T+760)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 smtClean="0"/>
              <a:t>Meirinntekt Hovdebakken:</a:t>
            </a:r>
          </a:p>
          <a:p>
            <a:pPr marL="0" indent="0">
              <a:buNone/>
            </a:pPr>
            <a:r>
              <a:rPr lang="nn-NO" dirty="0" smtClean="0"/>
              <a:t>20 kr. – 170 mill. kr. </a:t>
            </a:r>
          </a:p>
          <a:p>
            <a:pPr marL="0" indent="0">
              <a:buNone/>
            </a:pPr>
            <a:r>
              <a:rPr lang="nn-NO" dirty="0" smtClean="0"/>
              <a:t>25 kr. – 215 mill. kr. </a:t>
            </a:r>
          </a:p>
          <a:p>
            <a:pPr marL="0" indent="0">
              <a:buNone/>
            </a:pPr>
            <a:endParaRPr lang="nn-NO" dirty="0"/>
          </a:p>
          <a:p>
            <a:pPr marL="0" indent="0">
              <a:buNone/>
            </a:pPr>
            <a:r>
              <a:rPr lang="nn-NO" dirty="0" smtClean="0"/>
              <a:t>Bom berre i rundkøyringa etter tunellopning? Reduksjon?</a:t>
            </a:r>
          </a:p>
          <a:p>
            <a:pPr marL="0" indent="0">
              <a:buNone/>
            </a:pPr>
            <a:endParaRPr lang="nn-NO" dirty="0" smtClean="0"/>
          </a:p>
          <a:p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199" y="1425146"/>
            <a:ext cx="5580529" cy="4751817"/>
          </a:xfrm>
        </p:spPr>
        <p:txBody>
          <a:bodyPr>
            <a:normAutofit fontScale="92500" lnSpcReduction="10000"/>
          </a:bodyPr>
          <a:lstStyle/>
          <a:p>
            <a:r>
              <a:rPr lang="nn-NO" dirty="0" smtClean="0"/>
              <a:t>Tunell:   		1143 mill. kr. </a:t>
            </a:r>
          </a:p>
          <a:p>
            <a:r>
              <a:rPr lang="nn-NO" dirty="0" smtClean="0">
                <a:solidFill>
                  <a:prstClr val="black"/>
                </a:solidFill>
              </a:rPr>
              <a:t>Kollektivtiltak</a:t>
            </a:r>
            <a:r>
              <a:rPr lang="nn-NO" dirty="0">
                <a:solidFill>
                  <a:prstClr val="black"/>
                </a:solidFill>
              </a:rPr>
              <a:t>	  </a:t>
            </a:r>
            <a:r>
              <a:rPr lang="nn-NO" dirty="0" smtClean="0">
                <a:solidFill>
                  <a:prstClr val="black"/>
                </a:solidFill>
              </a:rPr>
              <a:t>  50</a:t>
            </a:r>
          </a:p>
          <a:p>
            <a:r>
              <a:rPr lang="nn-NO" dirty="0" smtClean="0">
                <a:solidFill>
                  <a:prstClr val="black"/>
                </a:solidFill>
              </a:rPr>
              <a:t>Gang </a:t>
            </a:r>
            <a:r>
              <a:rPr lang="nn-NO" dirty="0">
                <a:solidFill>
                  <a:prstClr val="black"/>
                </a:solidFill>
              </a:rPr>
              <a:t>og sykkelveg    </a:t>
            </a:r>
            <a:r>
              <a:rPr lang="nn-NO" dirty="0" smtClean="0">
                <a:solidFill>
                  <a:prstClr val="black"/>
                </a:solidFill>
              </a:rPr>
              <a:t> 34  - 1230 mill. </a:t>
            </a:r>
            <a:endParaRPr lang="nn-NO" dirty="0">
              <a:solidFill>
                <a:prstClr val="black"/>
              </a:solidFill>
            </a:endParaRPr>
          </a:p>
          <a:p>
            <a:endParaRPr lang="nn-NO" dirty="0" smtClean="0"/>
          </a:p>
          <a:p>
            <a:pPr marL="0" indent="0">
              <a:buNone/>
            </a:pPr>
            <a:r>
              <a:rPr lang="nn-NO" dirty="0" smtClean="0"/>
              <a:t>Volda (25 kr. </a:t>
            </a:r>
            <a:r>
              <a:rPr lang="nn-NO" dirty="0" err="1"/>
              <a:t>D</a:t>
            </a:r>
            <a:r>
              <a:rPr lang="nn-NO" dirty="0" err="1" smtClean="0"/>
              <a:t>isp</a:t>
            </a:r>
            <a:r>
              <a:rPr lang="nn-NO" dirty="0" smtClean="0"/>
              <a:t>. 250 mill. kr):</a:t>
            </a:r>
          </a:p>
          <a:p>
            <a:pPr lvl="1"/>
            <a:r>
              <a:rPr lang="nn-NO" dirty="0">
                <a:solidFill>
                  <a:prstClr val="black"/>
                </a:solidFill>
              </a:rPr>
              <a:t>Øyra bru		   </a:t>
            </a:r>
            <a:r>
              <a:rPr lang="nn-NO" dirty="0" smtClean="0">
                <a:solidFill>
                  <a:prstClr val="black"/>
                </a:solidFill>
              </a:rPr>
              <a:t>                  75</a:t>
            </a:r>
            <a:endParaRPr lang="nn-NO" dirty="0">
              <a:solidFill>
                <a:prstClr val="black"/>
              </a:solidFill>
            </a:endParaRPr>
          </a:p>
          <a:p>
            <a:pPr lvl="1"/>
            <a:r>
              <a:rPr lang="nn-NO" dirty="0" smtClean="0">
                <a:solidFill>
                  <a:prstClr val="black"/>
                </a:solidFill>
              </a:rPr>
              <a:t>Miljøtiltak, Furene, Sentrum 175	      </a:t>
            </a:r>
            <a:endParaRPr lang="nn-NO" dirty="0" smtClean="0"/>
          </a:p>
          <a:p>
            <a:pPr marL="0" indent="0">
              <a:buNone/>
            </a:pPr>
            <a:r>
              <a:rPr lang="nn-NO" dirty="0" smtClean="0">
                <a:solidFill>
                  <a:prstClr val="black"/>
                </a:solidFill>
              </a:rPr>
              <a:t>Ørsta (25 kr. </a:t>
            </a:r>
            <a:r>
              <a:rPr lang="nn-NO" dirty="0" err="1" smtClean="0">
                <a:solidFill>
                  <a:prstClr val="black"/>
                </a:solidFill>
              </a:rPr>
              <a:t>Disp</a:t>
            </a:r>
            <a:r>
              <a:rPr lang="nn-NO" dirty="0" smtClean="0">
                <a:solidFill>
                  <a:prstClr val="black"/>
                </a:solidFill>
              </a:rPr>
              <a:t>. 250 mill. kr):</a:t>
            </a:r>
          </a:p>
          <a:p>
            <a:pPr lvl="1"/>
            <a:r>
              <a:rPr lang="nn-NO" dirty="0" smtClean="0">
                <a:solidFill>
                  <a:prstClr val="black"/>
                </a:solidFill>
              </a:rPr>
              <a:t>Flyplasskryss	     75</a:t>
            </a:r>
          </a:p>
          <a:p>
            <a:pPr lvl="1"/>
            <a:r>
              <a:rPr lang="nn-NO" dirty="0" smtClean="0">
                <a:solidFill>
                  <a:prstClr val="black"/>
                </a:solidFill>
              </a:rPr>
              <a:t>Ose bru 		     75</a:t>
            </a:r>
          </a:p>
          <a:p>
            <a:pPr lvl="1"/>
            <a:r>
              <a:rPr lang="nn-NO" dirty="0" err="1" smtClean="0">
                <a:solidFill>
                  <a:prstClr val="black"/>
                </a:solidFill>
              </a:rPr>
              <a:t>Ørstafjord</a:t>
            </a:r>
            <a:r>
              <a:rPr lang="nn-NO" dirty="0" smtClean="0">
                <a:solidFill>
                  <a:prstClr val="black"/>
                </a:solidFill>
              </a:rPr>
              <a:t> 	     10 -  160</a:t>
            </a:r>
          </a:p>
          <a:p>
            <a:pPr lvl="1"/>
            <a:r>
              <a:rPr lang="nn-NO" dirty="0" smtClean="0">
                <a:solidFill>
                  <a:prstClr val="black"/>
                </a:solidFill>
              </a:rPr>
              <a:t>Miljøtiltak +	     </a:t>
            </a:r>
            <a:endParaRPr lang="nn-NO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743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124" y="410939"/>
            <a:ext cx="9129751" cy="603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04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27" y="83404"/>
            <a:ext cx="10994889" cy="677459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7768281" y="1425146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2000</a:t>
            </a:r>
          </a:p>
          <a:p>
            <a:r>
              <a:rPr lang="nn-NO" dirty="0" smtClean="0"/>
              <a:t>2000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866613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71500"/>
            <a:ext cx="9177912" cy="6026404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320" y="5085186"/>
            <a:ext cx="476250" cy="600075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5085185"/>
            <a:ext cx="476250" cy="600075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 rot="1497527">
            <a:off x="3513938" y="3279150"/>
            <a:ext cx="3253946" cy="20426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3" name="Ellipse 2"/>
          <p:cNvSpPr/>
          <p:nvPr/>
        </p:nvSpPr>
        <p:spPr>
          <a:xfrm rot="1752674">
            <a:off x="5308049" y="3634181"/>
            <a:ext cx="904526" cy="693905"/>
          </a:xfrm>
          <a:prstGeom prst="ellipse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7" name="TekstSylinder 6"/>
          <p:cNvSpPr txBox="1"/>
          <p:nvPr/>
        </p:nvSpPr>
        <p:spPr>
          <a:xfrm>
            <a:off x="1470563" y="202168"/>
            <a:ext cx="928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n-NO" dirty="0" smtClean="0"/>
              <a:t>KONKURRANSE – AREALBRUK – INFRASTRUKTUR - MORK – HOVDEN – SAMS KOMMUNEDELPLAN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64263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9" y="867780"/>
            <a:ext cx="11965802" cy="512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88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8" y="2315871"/>
            <a:ext cx="5633251" cy="2381400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4299" y="4670078"/>
            <a:ext cx="5749801" cy="167184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774" y="0"/>
            <a:ext cx="9984451" cy="1938370"/>
          </a:xfrm>
          <a:prstGeom prst="rect">
            <a:avLst/>
          </a:prstGeom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,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68978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829" y="8226"/>
            <a:ext cx="7198986" cy="6849774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938221" y="2269864"/>
            <a:ext cx="162101" cy="2474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986" y="117596"/>
            <a:ext cx="7198986" cy="684977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100322" y="2393576"/>
            <a:ext cx="182144" cy="231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8" name="Ellipse 7"/>
          <p:cNvSpPr/>
          <p:nvPr/>
        </p:nvSpPr>
        <p:spPr>
          <a:xfrm>
            <a:off x="5615492" y="3324113"/>
            <a:ext cx="150079" cy="2183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9" name="Ellipse 8"/>
          <p:cNvSpPr/>
          <p:nvPr/>
        </p:nvSpPr>
        <p:spPr>
          <a:xfrm>
            <a:off x="6831106" y="1871831"/>
            <a:ext cx="172122" cy="215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0" name="Ellipse 9"/>
          <p:cNvSpPr/>
          <p:nvPr/>
        </p:nvSpPr>
        <p:spPr>
          <a:xfrm>
            <a:off x="6626711" y="4485939"/>
            <a:ext cx="118334" cy="2151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1" name="TekstSylinder 10"/>
          <p:cNvSpPr txBox="1"/>
          <p:nvPr/>
        </p:nvSpPr>
        <p:spPr>
          <a:xfrm flipH="1">
            <a:off x="454510" y="1502499"/>
            <a:ext cx="2209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Bom - kalkulerte</a:t>
            </a:r>
            <a:endParaRPr lang="nn-NO" dirty="0"/>
          </a:p>
        </p:txBody>
      </p:sp>
      <p:sp>
        <p:nvSpPr>
          <p:cNvPr id="12" name="Ellipse 11"/>
          <p:cNvSpPr/>
          <p:nvPr/>
        </p:nvSpPr>
        <p:spPr>
          <a:xfrm>
            <a:off x="7823827" y="1386854"/>
            <a:ext cx="182144" cy="231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1135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14" y="-44109"/>
            <a:ext cx="8366477" cy="7057427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485016" y="2657139"/>
            <a:ext cx="1925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dirty="0" smtClean="0"/>
              <a:t>4 bommar</a:t>
            </a:r>
            <a:endParaRPr lang="nn-NO" dirty="0"/>
          </a:p>
        </p:txBody>
      </p:sp>
      <p:sp>
        <p:nvSpPr>
          <p:cNvPr id="4" name="Rektangel 3"/>
          <p:cNvSpPr/>
          <p:nvPr/>
        </p:nvSpPr>
        <p:spPr>
          <a:xfrm>
            <a:off x="6874136" y="1452282"/>
            <a:ext cx="1559859" cy="5405718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5" name="Ellipse 4"/>
          <p:cNvSpPr/>
          <p:nvPr/>
        </p:nvSpPr>
        <p:spPr>
          <a:xfrm>
            <a:off x="6763265" y="1540476"/>
            <a:ext cx="1178011" cy="12851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Ellipse 5"/>
          <p:cNvSpPr/>
          <p:nvPr/>
        </p:nvSpPr>
        <p:spPr>
          <a:xfrm>
            <a:off x="6763265" y="5758249"/>
            <a:ext cx="1260389" cy="129917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cxnSp>
        <p:nvCxnSpPr>
          <p:cNvPr id="8" name="Rett linje 7"/>
          <p:cNvCxnSpPr/>
          <p:nvPr/>
        </p:nvCxnSpPr>
        <p:spPr>
          <a:xfrm>
            <a:off x="6763265" y="3026471"/>
            <a:ext cx="1367481" cy="1001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 flipH="1">
            <a:off x="6874136" y="2940908"/>
            <a:ext cx="1256610" cy="1087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flipH="1">
            <a:off x="6874136" y="4234249"/>
            <a:ext cx="1256610" cy="1153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>
            <a:off x="6936259" y="4229196"/>
            <a:ext cx="1194487" cy="1125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886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Forslag frå arbeidsgruppa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n-NO" dirty="0"/>
              <a:t>Arbeidsgruppa føreslår å gå vidare med basispakken med eitt tett snitt og takst utan rabatt på 25 kr (20 kr med rabatt). Denne pakken har ei finansieringsevne på 1513 mill. kr. Tiltaka i basispakken er kostnadsrekna til 1142 mill. kr for </a:t>
            </a:r>
            <a:r>
              <a:rPr lang="nn-NO" dirty="0" err="1"/>
              <a:t>Voldatunnelen</a:t>
            </a:r>
            <a:r>
              <a:rPr lang="nn-NO" dirty="0"/>
              <a:t> (242 mill. kr meir enn føresett) og 141 mill. kr for dei andre tiltaka. Arbeidsgruppa føreslår at dei overskytande midla ut over basispakken, går til finansiering av </a:t>
            </a:r>
            <a:r>
              <a:rPr lang="nn-NO" dirty="0">
                <a:solidFill>
                  <a:srgbClr val="FF0000"/>
                </a:solidFill>
              </a:rPr>
              <a:t>Torvmyrvegen og miljøtiltak i Ørsta sentrum</a:t>
            </a:r>
            <a:r>
              <a:rPr lang="nn-NO" dirty="0"/>
              <a:t>. Sjå finansieringsanalysen i vedlegg «Sak 3 Samferdselspakke Ørsta </a:t>
            </a:r>
            <a:r>
              <a:rPr lang="nn-NO" dirty="0" err="1"/>
              <a:t>virkning</a:t>
            </a:r>
            <a:r>
              <a:rPr lang="nn-NO" dirty="0"/>
              <a:t> av flyttet </a:t>
            </a:r>
            <a:r>
              <a:rPr lang="nn-NO" dirty="0" err="1"/>
              <a:t>bomsnitt</a:t>
            </a:r>
            <a:r>
              <a:rPr lang="nn-NO" dirty="0"/>
              <a:t>». </a:t>
            </a:r>
            <a:endParaRPr lang="nn-NO" dirty="0" smtClean="0"/>
          </a:p>
          <a:p>
            <a:r>
              <a:rPr lang="nn-NO" dirty="0" smtClean="0"/>
              <a:t>Basispakken: kollektivtiltak, gang- og sykkelveg, flyplasskrysset og 10`` til </a:t>
            </a:r>
            <a:r>
              <a:rPr lang="nn-NO" dirty="0" err="1" smtClean="0"/>
              <a:t>Ørstafjordkryssing</a:t>
            </a:r>
            <a:r>
              <a:rPr lang="nn-NO" dirty="0" smtClean="0"/>
              <a:t>.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42062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Styringsgruppa 1.11.17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136776"/>
          </a:xfrm>
        </p:spPr>
        <p:txBody>
          <a:bodyPr>
            <a:normAutofit fontScale="85000" lnSpcReduction="10000"/>
          </a:bodyPr>
          <a:lstStyle/>
          <a:p>
            <a:r>
              <a:rPr lang="nn-NO" dirty="0"/>
              <a:t>Det var einighet i styringsgruppa om å gå vidare med basispakken (</a:t>
            </a:r>
            <a:r>
              <a:rPr lang="nn-NO" dirty="0" err="1"/>
              <a:t>bomsnitt</a:t>
            </a:r>
            <a:r>
              <a:rPr lang="nn-NO" dirty="0"/>
              <a:t> på ny og gammal E39) med ei finansieringsevne på 1513 mill. kr (50 mill. frå handlingsprogrammet 2018-23 kjem i tillegg) og takst 25 kr før rabatt. Basispakken skal frå no av innehalde følgjande tiltak:  </a:t>
            </a:r>
            <a:endParaRPr lang="nn-NO" dirty="0" smtClean="0"/>
          </a:p>
          <a:p>
            <a:r>
              <a:rPr lang="nn-NO" dirty="0" smtClean="0"/>
              <a:t>• </a:t>
            </a:r>
            <a:r>
              <a:rPr lang="nn-NO" dirty="0"/>
              <a:t>E39 Volda-Furene (</a:t>
            </a:r>
            <a:r>
              <a:rPr lang="nn-NO" dirty="0" err="1"/>
              <a:t>Voldatunnelen</a:t>
            </a:r>
            <a:r>
              <a:rPr lang="nn-NO" dirty="0"/>
              <a:t> 1142 mill. kr) </a:t>
            </a:r>
            <a:endParaRPr lang="nn-NO" dirty="0" smtClean="0"/>
          </a:p>
          <a:p>
            <a:r>
              <a:rPr lang="nn-NO" dirty="0" smtClean="0"/>
              <a:t>• </a:t>
            </a:r>
            <a:r>
              <a:rPr lang="nn-NO" dirty="0"/>
              <a:t>Kollektivtiltak (auka til 50 mill. kr) </a:t>
            </a:r>
            <a:endParaRPr lang="nn-NO" dirty="0" smtClean="0"/>
          </a:p>
          <a:p>
            <a:r>
              <a:rPr lang="nn-NO" dirty="0" smtClean="0"/>
              <a:t>• </a:t>
            </a:r>
            <a:r>
              <a:rPr lang="nn-NO" dirty="0"/>
              <a:t>Flyplasskrysset (73 mill. kr) </a:t>
            </a:r>
            <a:endParaRPr lang="nn-NO" dirty="0" smtClean="0"/>
          </a:p>
          <a:p>
            <a:r>
              <a:rPr lang="nn-NO" dirty="0" smtClean="0"/>
              <a:t>• </a:t>
            </a:r>
            <a:r>
              <a:rPr lang="nn-NO" dirty="0"/>
              <a:t>Gang- og sykkelveg Åsen-Hovdebygda (34 mill. kr) </a:t>
            </a:r>
            <a:endParaRPr lang="nn-NO" dirty="0" smtClean="0"/>
          </a:p>
          <a:p>
            <a:r>
              <a:rPr lang="nn-NO" dirty="0" smtClean="0"/>
              <a:t>• </a:t>
            </a:r>
            <a:r>
              <a:rPr lang="nn-NO" dirty="0"/>
              <a:t>Utredning </a:t>
            </a:r>
            <a:r>
              <a:rPr lang="nn-NO" dirty="0" err="1"/>
              <a:t>Ørstafjordkryssing</a:t>
            </a:r>
            <a:r>
              <a:rPr lang="nn-NO" dirty="0"/>
              <a:t> (10 mill. kr) </a:t>
            </a:r>
            <a:endParaRPr lang="nn-NO" dirty="0" smtClean="0"/>
          </a:p>
          <a:p>
            <a:r>
              <a:rPr lang="nn-NO" dirty="0" smtClean="0"/>
              <a:t>• </a:t>
            </a:r>
            <a:r>
              <a:rPr lang="nn-NO" dirty="0"/>
              <a:t>Nye bruer på Ose og </a:t>
            </a:r>
            <a:r>
              <a:rPr lang="nn-NO" dirty="0" err="1"/>
              <a:t>Øyraelva</a:t>
            </a:r>
            <a:r>
              <a:rPr lang="nn-NO" dirty="0"/>
              <a:t> (om lag 150 mill. kr) </a:t>
            </a:r>
            <a:endParaRPr lang="nn-NO" dirty="0" smtClean="0"/>
          </a:p>
          <a:p>
            <a:r>
              <a:rPr lang="nn-NO" dirty="0" smtClean="0"/>
              <a:t>• </a:t>
            </a:r>
            <a:r>
              <a:rPr lang="nn-NO" dirty="0"/>
              <a:t>Miljøtiltak i sentrum (om lag 50-100 mill. kr). Kommunane er ikkje einige i korleis fordelinga skal vere. Volda kommune ynskjer å dele midla likt mellom Ørsta og Volda sentrum, medan Ørsta kommune ynskjer at desse midla skal nyttast i Ørsta sentrum for å bøte på (aukande) gjennomgangstrafikk i framtida. </a:t>
            </a:r>
            <a:r>
              <a:rPr lang="nn-NO" dirty="0" smtClean="0"/>
              <a:t> 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250942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Basis – Strengvis tiltak (Berre tunellen)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n-NO" dirty="0" smtClean="0"/>
              <a:t>Kostnad tunell – 1143 mill. kr. </a:t>
            </a:r>
          </a:p>
          <a:p>
            <a:r>
              <a:rPr lang="nn-NO" dirty="0" err="1" smtClean="0"/>
              <a:t>Bomstasjon</a:t>
            </a:r>
            <a:r>
              <a:rPr lang="nn-NO" dirty="0" smtClean="0"/>
              <a:t> ny og gamal E39 blir etablert når tunell er ferdig – ingen forhandsinnkrevjing</a:t>
            </a:r>
            <a:endParaRPr lang="nn-NO" dirty="0"/>
          </a:p>
          <a:p>
            <a:r>
              <a:rPr lang="nn-NO" dirty="0" smtClean="0"/>
              <a:t>Kan fungere med </a:t>
            </a:r>
            <a:r>
              <a:rPr lang="nn-NO" dirty="0" err="1" smtClean="0"/>
              <a:t>bomløysing</a:t>
            </a:r>
            <a:r>
              <a:rPr lang="nn-NO" dirty="0" smtClean="0"/>
              <a:t> berre i rundkøyringa? Klippa for kontroll?</a:t>
            </a:r>
          </a:p>
          <a:p>
            <a:r>
              <a:rPr lang="nn-NO" dirty="0" smtClean="0"/>
              <a:t>Lite midlar til andre tiltak og etter 2024.</a:t>
            </a:r>
            <a:endParaRPr lang="nn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n-NO" dirty="0" smtClean="0"/>
              <a:t>Inntekt – truleg ca. 300 mill. kr. </a:t>
            </a:r>
            <a:r>
              <a:rPr lang="nn-NO" dirty="0" err="1"/>
              <a:t>l</a:t>
            </a:r>
            <a:r>
              <a:rPr lang="nn-NO" dirty="0" err="1" smtClean="0"/>
              <a:t>avare</a:t>
            </a:r>
            <a:r>
              <a:rPr lang="nn-NO" dirty="0" smtClean="0"/>
              <a:t> enn ved forhandsinnkrevjing: </a:t>
            </a:r>
          </a:p>
          <a:p>
            <a:r>
              <a:rPr lang="nn-NO" dirty="0" smtClean="0"/>
              <a:t>20 kr. Takst – ca. 1040 </a:t>
            </a:r>
            <a:r>
              <a:rPr lang="nn-NO" dirty="0" err="1" smtClean="0"/>
              <a:t>mill</a:t>
            </a:r>
            <a:r>
              <a:rPr lang="nn-NO" dirty="0" smtClean="0"/>
              <a:t> kr. </a:t>
            </a:r>
          </a:p>
          <a:p>
            <a:r>
              <a:rPr lang="nn-NO" dirty="0" smtClean="0"/>
              <a:t>25 kr. Takst – ca. 1213 </a:t>
            </a:r>
            <a:r>
              <a:rPr lang="nn-NO" dirty="0" err="1" smtClean="0"/>
              <a:t>mill</a:t>
            </a:r>
            <a:r>
              <a:rPr lang="nn-NO" dirty="0" smtClean="0"/>
              <a:t> kr. </a:t>
            </a:r>
          </a:p>
          <a:p>
            <a:r>
              <a:rPr lang="nn-NO" dirty="0" smtClean="0"/>
              <a:t>30 kr. Takst – ca. 1360 mill. kr. </a:t>
            </a:r>
          </a:p>
          <a:p>
            <a:endParaRPr lang="nn-NO" dirty="0"/>
          </a:p>
          <a:p>
            <a:r>
              <a:rPr lang="nn-NO" dirty="0" smtClean="0"/>
              <a:t>Må truleg ha takst på 25 kr (20 med brikke) for å dekke kostnad. 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36002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err="1" smtClean="0"/>
              <a:t>Bompengepakke</a:t>
            </a:r>
            <a:r>
              <a:rPr lang="nn-NO" dirty="0" smtClean="0"/>
              <a:t> Volda – Furene og Klippa</a:t>
            </a:r>
            <a:endParaRPr lang="nn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n-NO" dirty="0" smtClean="0"/>
              <a:t>Inntekt inkl. 650 mill. frå staten:</a:t>
            </a:r>
          </a:p>
          <a:p>
            <a:r>
              <a:rPr lang="nn-NO" dirty="0" smtClean="0"/>
              <a:t>20 kr. – 1340 mill. kr.</a:t>
            </a:r>
          </a:p>
          <a:p>
            <a:r>
              <a:rPr lang="nn-NO" dirty="0" smtClean="0"/>
              <a:t>25 kr. – 1513 mill. kr. </a:t>
            </a:r>
          </a:p>
          <a:p>
            <a:r>
              <a:rPr lang="nn-NO" dirty="0" smtClean="0"/>
              <a:t>30 kr. – 1657 mill. kr. </a:t>
            </a:r>
          </a:p>
          <a:p>
            <a:endParaRPr lang="nn-NO" dirty="0"/>
          </a:p>
          <a:p>
            <a:pPr marL="0" indent="0">
              <a:buNone/>
            </a:pPr>
            <a:r>
              <a:rPr lang="nn-NO" dirty="0" smtClean="0"/>
              <a:t>Alle utgifter og tiltak i Volda</a:t>
            </a:r>
            <a:endParaRPr lang="nn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n-NO" dirty="0" smtClean="0"/>
              <a:t>Tiltak – Volda + Døme:</a:t>
            </a:r>
          </a:p>
          <a:p>
            <a:r>
              <a:rPr lang="nn-NO" dirty="0" smtClean="0"/>
              <a:t>Tunell:            1143 mill. kr. </a:t>
            </a:r>
          </a:p>
          <a:p>
            <a:r>
              <a:rPr lang="nn-NO" dirty="0" smtClean="0"/>
              <a:t>Øyra bru		   	     75</a:t>
            </a:r>
          </a:p>
          <a:p>
            <a:r>
              <a:rPr lang="nn-NO" dirty="0" smtClean="0"/>
              <a:t>Kollektivtiltak - </a:t>
            </a:r>
            <a:r>
              <a:rPr lang="nn-NO" dirty="0" err="1" smtClean="0"/>
              <a:t>busstasjon</a:t>
            </a:r>
            <a:r>
              <a:rPr lang="nn-NO" dirty="0" smtClean="0"/>
              <a:t>    50</a:t>
            </a:r>
          </a:p>
          <a:p>
            <a:r>
              <a:rPr lang="nn-NO" dirty="0" smtClean="0"/>
              <a:t>Gang og sykkelveg		     50</a:t>
            </a:r>
          </a:p>
          <a:p>
            <a:pPr lvl="1"/>
            <a:r>
              <a:rPr lang="nn-NO" dirty="0" smtClean="0"/>
              <a:t>Flyplassen, Volda-Munken        </a:t>
            </a:r>
          </a:p>
          <a:p>
            <a:r>
              <a:rPr lang="nn-NO" dirty="0" smtClean="0"/>
              <a:t>Rundkøyring Furene               50</a:t>
            </a:r>
            <a:endParaRPr lang="nn-NO" dirty="0"/>
          </a:p>
          <a:p>
            <a:r>
              <a:rPr lang="nn-NO" dirty="0" smtClean="0"/>
              <a:t>Sentrumstiltak  Volda             50</a:t>
            </a:r>
          </a:p>
          <a:p>
            <a:r>
              <a:rPr lang="nn-NO" dirty="0" smtClean="0"/>
              <a:t>Torvmyrveg	(Flyplasskryss)    75</a:t>
            </a:r>
          </a:p>
          <a:p>
            <a:r>
              <a:rPr lang="nn-NO" dirty="0" smtClean="0"/>
              <a:t>Sum:           ca. 1.500 </a:t>
            </a:r>
            <a:r>
              <a:rPr lang="nn-NO" dirty="0" err="1" smtClean="0"/>
              <a:t>mill</a:t>
            </a:r>
            <a:r>
              <a:rPr lang="nn-NO" dirty="0" smtClean="0"/>
              <a:t> kr. 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506008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578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Tunell-pakke</vt:lpstr>
      <vt:lpstr>PowerPoint-presentasjon</vt:lpstr>
      <vt:lpstr>PowerPoint-presentasjon</vt:lpstr>
      <vt:lpstr>PowerPoint-presentasjon</vt:lpstr>
      <vt:lpstr>PowerPoint-presentasjon</vt:lpstr>
      <vt:lpstr>Forslag frå arbeidsgruppa</vt:lpstr>
      <vt:lpstr>Styringsgruppa 1.11.17</vt:lpstr>
      <vt:lpstr>Basis – Strengvis tiltak (Berre tunellen)</vt:lpstr>
      <vt:lpstr>Bompengepakke Volda – Furene og Klippa</vt:lpstr>
      <vt:lpstr>Bomring – Furene – Klippa – Hovdebakken </vt:lpstr>
      <vt:lpstr>PowerPoint-presentasjon</vt:lpstr>
      <vt:lpstr>PowerPoint-presentasjon</vt:lpstr>
      <vt:lpstr>PowerPoint-presentasjon</vt:lpstr>
    </vt:vector>
  </TitlesOfParts>
  <Company>SSIKT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Tunell-pakke</dc:title>
  <dc:creator>Jørgen Amdam</dc:creator>
  <cp:lastModifiedBy>Sunniva Utnes</cp:lastModifiedBy>
  <cp:revision>29</cp:revision>
  <dcterms:created xsi:type="dcterms:W3CDTF">2017-11-09T08:06:37Z</dcterms:created>
  <dcterms:modified xsi:type="dcterms:W3CDTF">2018-02-26T12:03:39Z</dcterms:modified>
</cp:coreProperties>
</file>