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60" r:id="rId6"/>
    <p:sldId id="263" r:id="rId7"/>
    <p:sldId id="264" r:id="rId8"/>
    <p:sldId id="259" r:id="rId9"/>
    <p:sldId id="261" r:id="rId10"/>
    <p:sldId id="265" r:id="rId11"/>
    <p:sldId id="266" r:id="rId12"/>
    <p:sldId id="262" r:id="rId13"/>
    <p:sldId id="269" r:id="rId14"/>
    <p:sldId id="267" r:id="rId15"/>
    <p:sldId id="268" r:id="rId16"/>
    <p:sldId id="270" r:id="rId17"/>
    <p:sldId id="271" r:id="rId18"/>
    <p:sldId id="272" r:id="rId19"/>
    <p:sldId id="273"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7" d="100"/>
          <a:sy n="77" d="100"/>
        </p:scale>
        <p:origin x="5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n-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n-NO"/>
          </a:p>
        </p:txBody>
      </p:sp>
      <p:sp>
        <p:nvSpPr>
          <p:cNvPr id="4" name="Plassholder for dato 3"/>
          <p:cNvSpPr>
            <a:spLocks noGrp="1"/>
          </p:cNvSpPr>
          <p:nvPr>
            <p:ph type="dt" sz="half" idx="10"/>
          </p:nvPr>
        </p:nvSpPr>
        <p:spPr/>
        <p:txBody>
          <a:bodyPr/>
          <a:lstStyle/>
          <a:p>
            <a:fld id="{22AF3C4F-61FA-44B7-B643-540C4660549B}" type="datetimeFigureOut">
              <a:rPr lang="nn-NO" smtClean="0"/>
              <a:t>14.02.2018</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5D7BEA08-278F-4C72-9876-911A090E1BF8}" type="slidenum">
              <a:rPr lang="nn-NO" smtClean="0"/>
              <a:t>‹#›</a:t>
            </a:fld>
            <a:endParaRPr lang="nn-NO"/>
          </a:p>
        </p:txBody>
      </p:sp>
    </p:spTree>
    <p:extLst>
      <p:ext uri="{BB962C8B-B14F-4D97-AF65-F5344CB8AC3E}">
        <p14:creationId xmlns:p14="http://schemas.microsoft.com/office/powerpoint/2010/main" val="128382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22AF3C4F-61FA-44B7-B643-540C4660549B}" type="datetimeFigureOut">
              <a:rPr lang="nn-NO" smtClean="0"/>
              <a:t>14.02.2018</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5D7BEA08-278F-4C72-9876-911A090E1BF8}" type="slidenum">
              <a:rPr lang="nn-NO" smtClean="0"/>
              <a:t>‹#›</a:t>
            </a:fld>
            <a:endParaRPr lang="nn-NO"/>
          </a:p>
        </p:txBody>
      </p:sp>
    </p:spTree>
    <p:extLst>
      <p:ext uri="{BB962C8B-B14F-4D97-AF65-F5344CB8AC3E}">
        <p14:creationId xmlns:p14="http://schemas.microsoft.com/office/powerpoint/2010/main" val="152257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n-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22AF3C4F-61FA-44B7-B643-540C4660549B}" type="datetimeFigureOut">
              <a:rPr lang="nn-NO" smtClean="0"/>
              <a:t>14.02.2018</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5D7BEA08-278F-4C72-9876-911A090E1BF8}" type="slidenum">
              <a:rPr lang="nn-NO" smtClean="0"/>
              <a:t>‹#›</a:t>
            </a:fld>
            <a:endParaRPr lang="nn-NO"/>
          </a:p>
        </p:txBody>
      </p:sp>
    </p:spTree>
    <p:extLst>
      <p:ext uri="{BB962C8B-B14F-4D97-AF65-F5344CB8AC3E}">
        <p14:creationId xmlns:p14="http://schemas.microsoft.com/office/powerpoint/2010/main" val="342394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22AF3C4F-61FA-44B7-B643-540C4660549B}" type="datetimeFigureOut">
              <a:rPr lang="nn-NO" smtClean="0"/>
              <a:t>14.02.2018</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5D7BEA08-278F-4C72-9876-911A090E1BF8}" type="slidenum">
              <a:rPr lang="nn-NO" smtClean="0"/>
              <a:t>‹#›</a:t>
            </a:fld>
            <a:endParaRPr lang="nn-NO"/>
          </a:p>
        </p:txBody>
      </p:sp>
    </p:spTree>
    <p:extLst>
      <p:ext uri="{BB962C8B-B14F-4D97-AF65-F5344CB8AC3E}">
        <p14:creationId xmlns:p14="http://schemas.microsoft.com/office/powerpoint/2010/main" val="218593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n-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22AF3C4F-61FA-44B7-B643-540C4660549B}" type="datetimeFigureOut">
              <a:rPr lang="nn-NO" smtClean="0"/>
              <a:t>14.02.2018</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5D7BEA08-278F-4C72-9876-911A090E1BF8}" type="slidenum">
              <a:rPr lang="nn-NO" smtClean="0"/>
              <a:t>‹#›</a:t>
            </a:fld>
            <a:endParaRPr lang="nn-NO"/>
          </a:p>
        </p:txBody>
      </p:sp>
    </p:spTree>
    <p:extLst>
      <p:ext uri="{BB962C8B-B14F-4D97-AF65-F5344CB8AC3E}">
        <p14:creationId xmlns:p14="http://schemas.microsoft.com/office/powerpoint/2010/main" val="279393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dato 4"/>
          <p:cNvSpPr>
            <a:spLocks noGrp="1"/>
          </p:cNvSpPr>
          <p:nvPr>
            <p:ph type="dt" sz="half" idx="10"/>
          </p:nvPr>
        </p:nvSpPr>
        <p:spPr/>
        <p:txBody>
          <a:bodyPr/>
          <a:lstStyle/>
          <a:p>
            <a:fld id="{22AF3C4F-61FA-44B7-B643-540C4660549B}" type="datetimeFigureOut">
              <a:rPr lang="nn-NO" smtClean="0"/>
              <a:t>14.02.2018</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5D7BEA08-278F-4C72-9876-911A090E1BF8}" type="slidenum">
              <a:rPr lang="nn-NO" smtClean="0"/>
              <a:t>‹#›</a:t>
            </a:fld>
            <a:endParaRPr lang="nn-NO"/>
          </a:p>
        </p:txBody>
      </p:sp>
    </p:spTree>
    <p:extLst>
      <p:ext uri="{BB962C8B-B14F-4D97-AF65-F5344CB8AC3E}">
        <p14:creationId xmlns:p14="http://schemas.microsoft.com/office/powerpoint/2010/main" val="236535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n-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7" name="Plassholder for dato 6"/>
          <p:cNvSpPr>
            <a:spLocks noGrp="1"/>
          </p:cNvSpPr>
          <p:nvPr>
            <p:ph type="dt" sz="half" idx="10"/>
          </p:nvPr>
        </p:nvSpPr>
        <p:spPr/>
        <p:txBody>
          <a:bodyPr/>
          <a:lstStyle/>
          <a:p>
            <a:fld id="{22AF3C4F-61FA-44B7-B643-540C4660549B}" type="datetimeFigureOut">
              <a:rPr lang="nn-NO" smtClean="0"/>
              <a:t>14.02.2018</a:t>
            </a:fld>
            <a:endParaRPr lang="nn-NO"/>
          </a:p>
        </p:txBody>
      </p:sp>
      <p:sp>
        <p:nvSpPr>
          <p:cNvPr id="8" name="Plassholder for bunntekst 7"/>
          <p:cNvSpPr>
            <a:spLocks noGrp="1"/>
          </p:cNvSpPr>
          <p:nvPr>
            <p:ph type="ftr" sz="quarter" idx="11"/>
          </p:nvPr>
        </p:nvSpPr>
        <p:spPr/>
        <p:txBody>
          <a:bodyPr/>
          <a:lstStyle/>
          <a:p>
            <a:endParaRPr lang="nn-NO"/>
          </a:p>
        </p:txBody>
      </p:sp>
      <p:sp>
        <p:nvSpPr>
          <p:cNvPr id="9" name="Plassholder for lysbildenummer 8"/>
          <p:cNvSpPr>
            <a:spLocks noGrp="1"/>
          </p:cNvSpPr>
          <p:nvPr>
            <p:ph type="sldNum" sz="quarter" idx="12"/>
          </p:nvPr>
        </p:nvSpPr>
        <p:spPr/>
        <p:txBody>
          <a:bodyPr/>
          <a:lstStyle/>
          <a:p>
            <a:fld id="{5D7BEA08-278F-4C72-9876-911A090E1BF8}" type="slidenum">
              <a:rPr lang="nn-NO" smtClean="0"/>
              <a:t>‹#›</a:t>
            </a:fld>
            <a:endParaRPr lang="nn-NO"/>
          </a:p>
        </p:txBody>
      </p:sp>
    </p:spTree>
    <p:extLst>
      <p:ext uri="{BB962C8B-B14F-4D97-AF65-F5344CB8AC3E}">
        <p14:creationId xmlns:p14="http://schemas.microsoft.com/office/powerpoint/2010/main" val="238821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dato 2"/>
          <p:cNvSpPr>
            <a:spLocks noGrp="1"/>
          </p:cNvSpPr>
          <p:nvPr>
            <p:ph type="dt" sz="half" idx="10"/>
          </p:nvPr>
        </p:nvSpPr>
        <p:spPr/>
        <p:txBody>
          <a:bodyPr/>
          <a:lstStyle/>
          <a:p>
            <a:fld id="{22AF3C4F-61FA-44B7-B643-540C4660549B}" type="datetimeFigureOut">
              <a:rPr lang="nn-NO" smtClean="0"/>
              <a:t>14.02.2018</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p:txBody>
          <a:bodyPr/>
          <a:lstStyle/>
          <a:p>
            <a:fld id="{5D7BEA08-278F-4C72-9876-911A090E1BF8}" type="slidenum">
              <a:rPr lang="nn-NO" smtClean="0"/>
              <a:t>‹#›</a:t>
            </a:fld>
            <a:endParaRPr lang="nn-NO"/>
          </a:p>
        </p:txBody>
      </p:sp>
    </p:spTree>
    <p:extLst>
      <p:ext uri="{BB962C8B-B14F-4D97-AF65-F5344CB8AC3E}">
        <p14:creationId xmlns:p14="http://schemas.microsoft.com/office/powerpoint/2010/main" val="357538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2AF3C4F-61FA-44B7-B643-540C4660549B}" type="datetimeFigureOut">
              <a:rPr lang="nn-NO" smtClean="0"/>
              <a:t>14.02.2018</a:t>
            </a:fld>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p:txBody>
          <a:bodyPr/>
          <a:lstStyle/>
          <a:p>
            <a:fld id="{5D7BEA08-278F-4C72-9876-911A090E1BF8}" type="slidenum">
              <a:rPr lang="nn-NO" smtClean="0"/>
              <a:t>‹#›</a:t>
            </a:fld>
            <a:endParaRPr lang="nn-NO"/>
          </a:p>
        </p:txBody>
      </p:sp>
    </p:spTree>
    <p:extLst>
      <p:ext uri="{BB962C8B-B14F-4D97-AF65-F5344CB8AC3E}">
        <p14:creationId xmlns:p14="http://schemas.microsoft.com/office/powerpoint/2010/main" val="83209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n-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22AF3C4F-61FA-44B7-B643-540C4660549B}" type="datetimeFigureOut">
              <a:rPr lang="nn-NO" smtClean="0"/>
              <a:t>14.02.2018</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5D7BEA08-278F-4C72-9876-911A090E1BF8}" type="slidenum">
              <a:rPr lang="nn-NO" smtClean="0"/>
              <a:t>‹#›</a:t>
            </a:fld>
            <a:endParaRPr lang="nn-NO"/>
          </a:p>
        </p:txBody>
      </p:sp>
    </p:spTree>
    <p:extLst>
      <p:ext uri="{BB962C8B-B14F-4D97-AF65-F5344CB8AC3E}">
        <p14:creationId xmlns:p14="http://schemas.microsoft.com/office/powerpoint/2010/main" val="353082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n-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22AF3C4F-61FA-44B7-B643-540C4660549B}" type="datetimeFigureOut">
              <a:rPr lang="nn-NO" smtClean="0"/>
              <a:t>14.02.2018</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5D7BEA08-278F-4C72-9876-911A090E1BF8}" type="slidenum">
              <a:rPr lang="nn-NO" smtClean="0"/>
              <a:t>‹#›</a:t>
            </a:fld>
            <a:endParaRPr lang="nn-NO"/>
          </a:p>
        </p:txBody>
      </p:sp>
    </p:spTree>
    <p:extLst>
      <p:ext uri="{BB962C8B-B14F-4D97-AF65-F5344CB8AC3E}">
        <p14:creationId xmlns:p14="http://schemas.microsoft.com/office/powerpoint/2010/main" val="116326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n-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F3C4F-61FA-44B7-B643-540C4660549B}" type="datetimeFigureOut">
              <a:rPr lang="nn-NO" smtClean="0"/>
              <a:t>14.02.2018</a:t>
            </a:fld>
            <a:endParaRPr lang="nn-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n-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BEA08-278F-4C72-9876-911A090E1BF8}" type="slidenum">
              <a:rPr lang="nn-NO" smtClean="0"/>
              <a:t>‹#›</a:t>
            </a:fld>
            <a:endParaRPr lang="nn-NO"/>
          </a:p>
        </p:txBody>
      </p:sp>
    </p:spTree>
    <p:extLst>
      <p:ext uri="{BB962C8B-B14F-4D97-AF65-F5344CB8AC3E}">
        <p14:creationId xmlns:p14="http://schemas.microsoft.com/office/powerpoint/2010/main" val="200344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n-NO" dirty="0" smtClean="0"/>
              <a:t>Kommunedelplan og KU for bru over Voldsfjorden</a:t>
            </a:r>
            <a:endParaRPr lang="nn-NO" dirty="0"/>
          </a:p>
        </p:txBody>
      </p:sp>
      <p:sp>
        <p:nvSpPr>
          <p:cNvPr id="3" name="Undertittel 2"/>
          <p:cNvSpPr>
            <a:spLocks noGrp="1"/>
          </p:cNvSpPr>
          <p:nvPr>
            <p:ph type="subTitle" idx="1"/>
          </p:nvPr>
        </p:nvSpPr>
        <p:spPr/>
        <p:txBody>
          <a:bodyPr>
            <a:normAutofit/>
          </a:bodyPr>
          <a:lstStyle/>
          <a:p>
            <a:r>
              <a:rPr lang="nn-NO" sz="4400" dirty="0" smtClean="0"/>
              <a:t>Planprogram</a:t>
            </a:r>
            <a:endParaRPr lang="nn-NO" sz="4400" dirty="0"/>
          </a:p>
        </p:txBody>
      </p:sp>
    </p:spTree>
    <p:extLst>
      <p:ext uri="{BB962C8B-B14F-4D97-AF65-F5344CB8AC3E}">
        <p14:creationId xmlns:p14="http://schemas.microsoft.com/office/powerpoint/2010/main" val="405708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stretch>
            <a:fillRect/>
          </a:stretch>
        </p:blipFill>
        <p:spPr>
          <a:xfrm>
            <a:off x="3031523" y="197384"/>
            <a:ext cx="8584681" cy="6256962"/>
          </a:xfrm>
          <a:prstGeom prst="rect">
            <a:avLst/>
          </a:prstGeom>
        </p:spPr>
      </p:pic>
      <p:sp>
        <p:nvSpPr>
          <p:cNvPr id="4" name="Tittel 3"/>
          <p:cNvSpPr>
            <a:spLocks noGrp="1"/>
          </p:cNvSpPr>
          <p:nvPr>
            <p:ph type="title"/>
          </p:nvPr>
        </p:nvSpPr>
        <p:spPr>
          <a:xfrm>
            <a:off x="401594" y="307460"/>
            <a:ext cx="2539314" cy="1325563"/>
          </a:xfrm>
        </p:spPr>
        <p:txBody>
          <a:bodyPr/>
          <a:lstStyle/>
          <a:p>
            <a:r>
              <a:rPr lang="nn-NO" dirty="0" smtClean="0"/>
              <a:t>Alternativ 1A</a:t>
            </a:r>
            <a:endParaRPr lang="nn-NO" dirty="0"/>
          </a:p>
        </p:txBody>
      </p:sp>
    </p:spTree>
    <p:extLst>
      <p:ext uri="{BB962C8B-B14F-4D97-AF65-F5344CB8AC3E}">
        <p14:creationId xmlns:p14="http://schemas.microsoft.com/office/powerpoint/2010/main" val="118243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8557" y="348649"/>
            <a:ext cx="3044431" cy="1325563"/>
          </a:xfrm>
        </p:spPr>
        <p:txBody>
          <a:bodyPr/>
          <a:lstStyle/>
          <a:p>
            <a:r>
              <a:rPr lang="nn-NO" dirty="0" smtClean="0"/>
              <a:t>Alternativ 1B</a:t>
            </a:r>
            <a:endParaRPr lang="nn-NO" dirty="0"/>
          </a:p>
        </p:txBody>
      </p:sp>
      <p:pic>
        <p:nvPicPr>
          <p:cNvPr id="3" name="Bilde 2"/>
          <p:cNvPicPr>
            <a:picLocks noChangeAspect="1"/>
          </p:cNvPicPr>
          <p:nvPr/>
        </p:nvPicPr>
        <p:blipFill>
          <a:blip r:embed="rId2"/>
          <a:stretch>
            <a:fillRect/>
          </a:stretch>
        </p:blipFill>
        <p:spPr>
          <a:xfrm>
            <a:off x="3132988" y="183892"/>
            <a:ext cx="8915191" cy="6492875"/>
          </a:xfrm>
          <a:prstGeom prst="rect">
            <a:avLst/>
          </a:prstGeom>
        </p:spPr>
      </p:pic>
    </p:spTree>
    <p:extLst>
      <p:ext uri="{BB962C8B-B14F-4D97-AF65-F5344CB8AC3E}">
        <p14:creationId xmlns:p14="http://schemas.microsoft.com/office/powerpoint/2010/main" val="2355239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n-NO" dirty="0" smtClean="0"/>
              <a:t>Alternativ 2 Flytebru Folkestad - </a:t>
            </a:r>
            <a:r>
              <a:rPr lang="nn-NO" dirty="0" err="1" smtClean="0"/>
              <a:t>Andaneset</a:t>
            </a:r>
            <a:endParaRPr lang="nn-NO" dirty="0"/>
          </a:p>
        </p:txBody>
      </p:sp>
      <p:sp>
        <p:nvSpPr>
          <p:cNvPr id="5" name="Plassholder for tekst 4"/>
          <p:cNvSpPr>
            <a:spLocks noGrp="1"/>
          </p:cNvSpPr>
          <p:nvPr>
            <p:ph type="body" idx="1"/>
          </p:nvPr>
        </p:nvSpPr>
        <p:spPr/>
        <p:txBody>
          <a:bodyPr/>
          <a:lstStyle/>
          <a:p>
            <a:r>
              <a:rPr lang="nn-NO" dirty="0" smtClean="0"/>
              <a:t>Alternativ 2A – Skipssluse, tunnel og veg i dagen til </a:t>
            </a:r>
            <a:r>
              <a:rPr lang="nn-NO" dirty="0" err="1" smtClean="0"/>
              <a:t>Rotset</a:t>
            </a:r>
            <a:endParaRPr lang="nn-NO" dirty="0"/>
          </a:p>
        </p:txBody>
      </p:sp>
      <p:pic>
        <p:nvPicPr>
          <p:cNvPr id="9" name="Plassholder for innhold 8"/>
          <p:cNvPicPr>
            <a:picLocks noGrp="1" noChangeAspect="1"/>
          </p:cNvPicPr>
          <p:nvPr>
            <p:ph sz="half" idx="2"/>
          </p:nvPr>
        </p:nvPicPr>
        <p:blipFill>
          <a:blip r:embed="rId2"/>
          <a:stretch>
            <a:fillRect/>
          </a:stretch>
        </p:blipFill>
        <p:spPr>
          <a:xfrm>
            <a:off x="966057" y="2505075"/>
            <a:ext cx="4905249" cy="3684588"/>
          </a:xfrm>
          <a:prstGeom prst="rect">
            <a:avLst/>
          </a:prstGeom>
        </p:spPr>
      </p:pic>
      <p:sp>
        <p:nvSpPr>
          <p:cNvPr id="7" name="Plassholder for tekst 6"/>
          <p:cNvSpPr>
            <a:spLocks noGrp="1"/>
          </p:cNvSpPr>
          <p:nvPr>
            <p:ph type="body" sz="quarter" idx="3"/>
          </p:nvPr>
        </p:nvSpPr>
        <p:spPr/>
        <p:txBody>
          <a:bodyPr/>
          <a:lstStyle/>
          <a:p>
            <a:r>
              <a:rPr lang="nn-NO" dirty="0" smtClean="0"/>
              <a:t>Alternativ 2B – fast seglingsløp ved </a:t>
            </a:r>
            <a:r>
              <a:rPr lang="nn-NO" dirty="0" err="1" smtClean="0"/>
              <a:t>Andaneset</a:t>
            </a:r>
            <a:r>
              <a:rPr lang="nn-NO" dirty="0" smtClean="0"/>
              <a:t> og veg i dagen til </a:t>
            </a:r>
            <a:r>
              <a:rPr lang="nn-NO" dirty="0" err="1" smtClean="0"/>
              <a:t>Rotset</a:t>
            </a:r>
            <a:r>
              <a:rPr lang="nn-NO" dirty="0" smtClean="0"/>
              <a:t>.</a:t>
            </a:r>
            <a:endParaRPr lang="nn-NO" dirty="0"/>
          </a:p>
        </p:txBody>
      </p:sp>
      <p:pic>
        <p:nvPicPr>
          <p:cNvPr id="10" name="Plassholder for innhold 9"/>
          <p:cNvPicPr>
            <a:picLocks noGrp="1" noChangeAspect="1"/>
          </p:cNvPicPr>
          <p:nvPr>
            <p:ph sz="quarter" idx="4"/>
          </p:nvPr>
        </p:nvPicPr>
        <p:blipFill>
          <a:blip r:embed="rId3"/>
          <a:stretch>
            <a:fillRect/>
          </a:stretch>
        </p:blipFill>
        <p:spPr>
          <a:xfrm>
            <a:off x="6308344" y="2505075"/>
            <a:ext cx="4910900" cy="3684588"/>
          </a:xfrm>
          <a:prstGeom prst="rect">
            <a:avLst/>
          </a:prstGeom>
        </p:spPr>
      </p:pic>
    </p:spTree>
    <p:extLst>
      <p:ext uri="{BB962C8B-B14F-4D97-AF65-F5344CB8AC3E}">
        <p14:creationId xmlns:p14="http://schemas.microsoft.com/office/powerpoint/2010/main" val="177315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n-NO" dirty="0" smtClean="0"/>
              <a:t>Alternativ 2 Folkestad</a:t>
            </a:r>
            <a:endParaRPr lang="nn-NO" dirty="0"/>
          </a:p>
        </p:txBody>
      </p:sp>
      <p:pic>
        <p:nvPicPr>
          <p:cNvPr id="8" name="Bilde 7"/>
          <p:cNvPicPr>
            <a:picLocks noChangeAspect="1"/>
          </p:cNvPicPr>
          <p:nvPr/>
        </p:nvPicPr>
        <p:blipFill>
          <a:blip r:embed="rId2"/>
          <a:stretch>
            <a:fillRect/>
          </a:stretch>
        </p:blipFill>
        <p:spPr>
          <a:xfrm>
            <a:off x="2047421" y="1392195"/>
            <a:ext cx="7158749" cy="5391664"/>
          </a:xfrm>
          <a:prstGeom prst="rect">
            <a:avLst/>
          </a:prstGeom>
        </p:spPr>
      </p:pic>
    </p:spTree>
    <p:extLst>
      <p:ext uri="{BB962C8B-B14F-4D97-AF65-F5344CB8AC3E}">
        <p14:creationId xmlns:p14="http://schemas.microsoft.com/office/powerpoint/2010/main" val="359158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5032" y="348649"/>
            <a:ext cx="2973411" cy="1325563"/>
          </a:xfrm>
        </p:spPr>
        <p:txBody>
          <a:bodyPr/>
          <a:lstStyle/>
          <a:p>
            <a:r>
              <a:rPr lang="nn-NO" dirty="0" smtClean="0"/>
              <a:t>Alternativ 2A</a:t>
            </a:r>
            <a:endParaRPr lang="nn-NO" dirty="0"/>
          </a:p>
        </p:txBody>
      </p:sp>
      <p:pic>
        <p:nvPicPr>
          <p:cNvPr id="3" name="Bilde 2"/>
          <p:cNvPicPr>
            <a:picLocks noChangeAspect="1"/>
          </p:cNvPicPr>
          <p:nvPr/>
        </p:nvPicPr>
        <p:blipFill>
          <a:blip r:embed="rId2"/>
          <a:stretch>
            <a:fillRect/>
          </a:stretch>
        </p:blipFill>
        <p:spPr>
          <a:xfrm>
            <a:off x="3078443" y="159178"/>
            <a:ext cx="8926037" cy="6492875"/>
          </a:xfrm>
          <a:prstGeom prst="rect">
            <a:avLst/>
          </a:prstGeom>
        </p:spPr>
      </p:pic>
    </p:spTree>
    <p:extLst>
      <p:ext uri="{BB962C8B-B14F-4D97-AF65-F5344CB8AC3E}">
        <p14:creationId xmlns:p14="http://schemas.microsoft.com/office/powerpoint/2010/main" val="22694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9746" y="249795"/>
            <a:ext cx="2893540" cy="1325563"/>
          </a:xfrm>
        </p:spPr>
        <p:txBody>
          <a:bodyPr/>
          <a:lstStyle/>
          <a:p>
            <a:r>
              <a:rPr lang="nn-NO" dirty="0" smtClean="0"/>
              <a:t>Alternativ 2B</a:t>
            </a:r>
            <a:endParaRPr lang="nn-NO" dirty="0"/>
          </a:p>
        </p:txBody>
      </p:sp>
      <p:pic>
        <p:nvPicPr>
          <p:cNvPr id="3" name="Bilde 2"/>
          <p:cNvPicPr>
            <a:picLocks noChangeAspect="1"/>
          </p:cNvPicPr>
          <p:nvPr/>
        </p:nvPicPr>
        <p:blipFill>
          <a:blip r:embed="rId2"/>
          <a:stretch>
            <a:fillRect/>
          </a:stretch>
        </p:blipFill>
        <p:spPr>
          <a:xfrm>
            <a:off x="3041176" y="156518"/>
            <a:ext cx="8834010" cy="6433751"/>
          </a:xfrm>
          <a:prstGeom prst="rect">
            <a:avLst/>
          </a:prstGeom>
        </p:spPr>
      </p:pic>
    </p:spTree>
    <p:extLst>
      <p:ext uri="{BB962C8B-B14F-4D97-AF65-F5344CB8AC3E}">
        <p14:creationId xmlns:p14="http://schemas.microsoft.com/office/powerpoint/2010/main" val="1177773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KU – prissette kostnader</a:t>
            </a:r>
            <a:endParaRPr lang="nn-NO" dirty="0"/>
          </a:p>
        </p:txBody>
      </p:sp>
      <p:sp>
        <p:nvSpPr>
          <p:cNvPr id="3" name="Plassholder for innhold 2"/>
          <p:cNvSpPr>
            <a:spLocks noGrp="1"/>
          </p:cNvSpPr>
          <p:nvPr>
            <p:ph idx="1"/>
          </p:nvPr>
        </p:nvSpPr>
        <p:spPr/>
        <p:txBody>
          <a:bodyPr>
            <a:normAutofit fontScale="70000" lnSpcReduction="20000"/>
          </a:bodyPr>
          <a:lstStyle/>
          <a:p>
            <a:r>
              <a:rPr lang="nn-NO" dirty="0" smtClean="0"/>
              <a:t>Nytte- /kostnadsanalyse</a:t>
            </a:r>
          </a:p>
          <a:p>
            <a:pPr lvl="1"/>
            <a:r>
              <a:rPr lang="nn-NO" dirty="0" smtClean="0"/>
              <a:t>Nytte for trafikantane og transportbrukarar, medrekna distanseavhengige, tidsavhengige kostnader og eventuelle andre kostnader som ulempekostnader i ferjesamband, helseverknader og utryggleiksverknader for gåande og syklande.</a:t>
            </a:r>
          </a:p>
          <a:p>
            <a:pPr lvl="1"/>
            <a:r>
              <a:rPr lang="nn-NO" dirty="0" smtClean="0"/>
              <a:t>Operatørnytte, dvs. nytten for busselskap, parkeringsselskap, </a:t>
            </a:r>
            <a:r>
              <a:rPr lang="nn-NO" dirty="0" err="1" smtClean="0"/>
              <a:t>bompengeselskap</a:t>
            </a:r>
            <a:r>
              <a:rPr lang="nn-NO" dirty="0" smtClean="0"/>
              <a:t> og andre private aktørar som utøver offentleg transport.</a:t>
            </a:r>
          </a:p>
          <a:p>
            <a:pPr lvl="1"/>
            <a:r>
              <a:rPr lang="nn-NO" dirty="0" smtClean="0"/>
              <a:t>Budsjettverknad for det offentlege. Dette er summen av inn- og utbetalingar over offentlege budsjett. Omfattar investeringskostnader i tillegg til drifts- og vedlikehaldskostnader, skatteinntekter, overføringar til operatørar med meir.</a:t>
            </a:r>
          </a:p>
          <a:p>
            <a:pPr lvl="1"/>
            <a:r>
              <a:rPr lang="nn-NO" dirty="0" smtClean="0"/>
              <a:t>Samfunnet for </a:t>
            </a:r>
            <a:r>
              <a:rPr lang="nn-NO" dirty="0" err="1" smtClean="0"/>
              <a:t>øvrig</a:t>
            </a:r>
            <a:r>
              <a:rPr lang="nn-NO" dirty="0" smtClean="0"/>
              <a:t>. Omhandlar ulykkekostnader, kostnader ved støy og forureining, restverdi av anlegget og skattekostnader.</a:t>
            </a:r>
          </a:p>
          <a:p>
            <a:pPr lvl="1"/>
            <a:r>
              <a:rPr lang="nn-NO" dirty="0" smtClean="0"/>
              <a:t>Berekning av støy og luftforureining.</a:t>
            </a:r>
          </a:p>
          <a:p>
            <a:pPr lvl="1"/>
            <a:r>
              <a:rPr lang="nn-NO" dirty="0" smtClean="0"/>
              <a:t>Analyseperioden har vore sett til 25 år frå ein reknar med tiltaket vert teke i bruk, mens levetid for veganlegg vert sett til 40 år. «NOU 2012: 16 Samfunnsøkonomiske analyser» tilrår at analyserperioden vert sett meir lik levetida, </a:t>
            </a:r>
            <a:r>
              <a:rPr lang="nn-NO" dirty="0" err="1" smtClean="0"/>
              <a:t>t.d</a:t>
            </a:r>
            <a:r>
              <a:rPr lang="nn-NO" dirty="0" smtClean="0"/>
              <a:t> 40 år. Dette må avklarast som ein del grunnlaget for konsekvensutgreiinga.</a:t>
            </a:r>
          </a:p>
          <a:p>
            <a:r>
              <a:rPr lang="nn-NO" dirty="0" smtClean="0"/>
              <a:t>Verknad på offentlege budsjett</a:t>
            </a:r>
          </a:p>
          <a:p>
            <a:r>
              <a:rPr lang="nn-NO" dirty="0" smtClean="0"/>
              <a:t>Influensområde</a:t>
            </a:r>
            <a:endParaRPr lang="nn-NO" dirty="0"/>
          </a:p>
        </p:txBody>
      </p:sp>
    </p:spTree>
    <p:extLst>
      <p:ext uri="{BB962C8B-B14F-4D97-AF65-F5344CB8AC3E}">
        <p14:creationId xmlns:p14="http://schemas.microsoft.com/office/powerpoint/2010/main" val="331704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KU – Ikkje-prissette konsekvensar</a:t>
            </a:r>
            <a:endParaRPr lang="nn-NO" dirty="0"/>
          </a:p>
        </p:txBody>
      </p:sp>
      <p:sp>
        <p:nvSpPr>
          <p:cNvPr id="3" name="Plassholder for innhold 2"/>
          <p:cNvSpPr>
            <a:spLocks noGrp="1"/>
          </p:cNvSpPr>
          <p:nvPr>
            <p:ph idx="1"/>
          </p:nvPr>
        </p:nvSpPr>
        <p:spPr/>
        <p:txBody>
          <a:bodyPr/>
          <a:lstStyle/>
          <a:p>
            <a:r>
              <a:rPr lang="nn-NO" dirty="0" smtClean="0"/>
              <a:t>Landskapsbilete</a:t>
            </a:r>
          </a:p>
          <a:p>
            <a:r>
              <a:rPr lang="nn-NO" dirty="0" smtClean="0"/>
              <a:t>Nærmiljø og friluftsliv</a:t>
            </a:r>
          </a:p>
          <a:p>
            <a:r>
              <a:rPr lang="nn-NO" dirty="0" smtClean="0"/>
              <a:t>Naturmangfald</a:t>
            </a:r>
          </a:p>
          <a:p>
            <a:r>
              <a:rPr lang="nn-NO" dirty="0" smtClean="0"/>
              <a:t>Kulturminne og kulturmiljø</a:t>
            </a:r>
          </a:p>
          <a:p>
            <a:r>
              <a:rPr lang="nn-NO" dirty="0" smtClean="0"/>
              <a:t>Naturressursar</a:t>
            </a:r>
            <a:endParaRPr lang="nn-NO" dirty="0"/>
          </a:p>
        </p:txBody>
      </p:sp>
    </p:spTree>
    <p:extLst>
      <p:ext uri="{BB962C8B-B14F-4D97-AF65-F5344CB8AC3E}">
        <p14:creationId xmlns:p14="http://schemas.microsoft.com/office/powerpoint/2010/main" val="3875703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KU – Andre konsekvensar</a:t>
            </a:r>
            <a:endParaRPr lang="nn-NO" dirty="0"/>
          </a:p>
        </p:txBody>
      </p:sp>
      <p:sp>
        <p:nvSpPr>
          <p:cNvPr id="3" name="Plassholder for innhold 2"/>
          <p:cNvSpPr>
            <a:spLocks noGrp="1"/>
          </p:cNvSpPr>
          <p:nvPr>
            <p:ph idx="1"/>
          </p:nvPr>
        </p:nvSpPr>
        <p:spPr/>
        <p:txBody>
          <a:bodyPr/>
          <a:lstStyle/>
          <a:p>
            <a:r>
              <a:rPr lang="nn-NO" dirty="0" smtClean="0"/>
              <a:t>Trafikkanalyse</a:t>
            </a:r>
          </a:p>
          <a:p>
            <a:r>
              <a:rPr lang="nn-NO" dirty="0" smtClean="0"/>
              <a:t>Støy og luftforureining</a:t>
            </a:r>
          </a:p>
          <a:p>
            <a:r>
              <a:rPr lang="nn-NO" dirty="0" smtClean="0"/>
              <a:t>Grunntilhøve</a:t>
            </a:r>
          </a:p>
          <a:p>
            <a:r>
              <a:rPr lang="nn-NO" dirty="0" smtClean="0"/>
              <a:t>Konsekvensar i anleggsperioden</a:t>
            </a:r>
          </a:p>
          <a:p>
            <a:r>
              <a:rPr lang="nn-NO" dirty="0" smtClean="0"/>
              <a:t>Lokal og regional utvikling</a:t>
            </a:r>
            <a:endParaRPr lang="nn-NO" dirty="0"/>
          </a:p>
        </p:txBody>
      </p:sp>
    </p:spTree>
    <p:extLst>
      <p:ext uri="{BB962C8B-B14F-4D97-AF65-F5344CB8AC3E}">
        <p14:creationId xmlns:p14="http://schemas.microsoft.com/office/powerpoint/2010/main" val="39826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Risiko- og </a:t>
            </a:r>
            <a:r>
              <a:rPr lang="nn-NO" dirty="0" err="1" smtClean="0"/>
              <a:t>sårbarheitsanalyse</a:t>
            </a:r>
            <a:r>
              <a:rPr lang="nn-NO" dirty="0" smtClean="0"/>
              <a:t> (ROS-analyse)</a:t>
            </a:r>
            <a:endParaRPr lang="nn-NO" dirty="0"/>
          </a:p>
        </p:txBody>
      </p:sp>
      <p:sp>
        <p:nvSpPr>
          <p:cNvPr id="3" name="Plassholder for innhold 2"/>
          <p:cNvSpPr>
            <a:spLocks noGrp="1"/>
          </p:cNvSpPr>
          <p:nvPr>
            <p:ph idx="1"/>
          </p:nvPr>
        </p:nvSpPr>
        <p:spPr/>
        <p:txBody>
          <a:bodyPr/>
          <a:lstStyle/>
          <a:p>
            <a:r>
              <a:rPr lang="nn-NO" dirty="0" smtClean="0"/>
              <a:t>Det skal utarbeidast ein risiko- og </a:t>
            </a:r>
            <a:r>
              <a:rPr lang="nn-NO" dirty="0" err="1" smtClean="0"/>
              <a:t>sårbarheitsanalyse</a:t>
            </a:r>
            <a:r>
              <a:rPr lang="nn-NO" dirty="0" smtClean="0"/>
              <a:t> (ROS-analyse) for utgreiingsalternativa(ikkje dagens 0-alternativ).</a:t>
            </a:r>
          </a:p>
          <a:p>
            <a:r>
              <a:rPr lang="nn-NO" dirty="0" smtClean="0"/>
              <a:t>ROS-analysen skal identifisere uønskte hendingar og gje ein karakteristikk med omsyn til sannsyn og konsekvens av ulike hendingar. Førebyggjande tiltak skal omtalast.</a:t>
            </a:r>
          </a:p>
          <a:p>
            <a:r>
              <a:rPr lang="nn-NO" dirty="0" smtClean="0"/>
              <a:t>ROS-analysen må ha med vurderingar både for anleggs- og driftsfasen. Analysen skal utarbeidast etter anerkjente metodar.</a:t>
            </a:r>
          </a:p>
          <a:p>
            <a:r>
              <a:rPr lang="nn-NO" dirty="0" smtClean="0"/>
              <a:t>Analysen skal gjerast ut frå lokale føresetnader og eigna sjekklister.</a:t>
            </a:r>
            <a:endParaRPr lang="nn-NO" dirty="0"/>
          </a:p>
        </p:txBody>
      </p:sp>
    </p:spTree>
    <p:extLst>
      <p:ext uri="{BB962C8B-B14F-4D97-AF65-F5344CB8AC3E}">
        <p14:creationId xmlns:p14="http://schemas.microsoft.com/office/powerpoint/2010/main" val="400936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Planprogram</a:t>
            </a:r>
            <a:endParaRPr lang="nn-NO" dirty="0"/>
          </a:p>
        </p:txBody>
      </p:sp>
      <p:sp>
        <p:nvSpPr>
          <p:cNvPr id="3" name="Plassholder for innhold 2"/>
          <p:cNvSpPr>
            <a:spLocks noGrp="1"/>
          </p:cNvSpPr>
          <p:nvPr>
            <p:ph idx="1"/>
          </p:nvPr>
        </p:nvSpPr>
        <p:spPr/>
        <p:txBody>
          <a:bodyPr>
            <a:normAutofit/>
          </a:bodyPr>
          <a:lstStyle/>
          <a:p>
            <a:r>
              <a:rPr lang="nn-NO" dirty="0" smtClean="0"/>
              <a:t>Krav om planprogram og konsekvensutgreiing(KU) for m.a. kommuneplanar og reguleringsplanar som kan ha vesentlege verknader for miljø og samfunn jf. </a:t>
            </a:r>
            <a:r>
              <a:rPr lang="nn-NO" dirty="0" err="1" smtClean="0"/>
              <a:t>pbl</a:t>
            </a:r>
            <a:r>
              <a:rPr lang="nn-NO" dirty="0" smtClean="0"/>
              <a:t>. §§ 4-1 og 4-2</a:t>
            </a:r>
          </a:p>
          <a:p>
            <a:r>
              <a:rPr lang="nn-NO" dirty="0" smtClean="0"/>
              <a:t>Planprogrammet gjer greie for formålet med planarbeidet, planprosessen med fristar og deltakarar, opplegget for medverknad, kva alternativ som vil bli vurdert og behovet for utgreiingar. Forslag til planprogram skal sendast på høyring og leggast ut til offentlig ettersyn normalt samtidig med varsling av oppstart av planarbeidet. </a:t>
            </a:r>
          </a:p>
          <a:p>
            <a:r>
              <a:rPr lang="nn-NO" dirty="0" smtClean="0"/>
              <a:t>Planprogrammet skal fastsettast av kommunestyret.</a:t>
            </a:r>
          </a:p>
          <a:p>
            <a:endParaRPr lang="nn-NO" dirty="0"/>
          </a:p>
        </p:txBody>
      </p:sp>
    </p:spTree>
    <p:extLst>
      <p:ext uri="{BB962C8B-B14F-4D97-AF65-F5344CB8AC3E}">
        <p14:creationId xmlns:p14="http://schemas.microsoft.com/office/powerpoint/2010/main" val="289591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Oppstart av planarbeidet</a:t>
            </a:r>
            <a:endParaRPr lang="nn-NO" dirty="0"/>
          </a:p>
        </p:txBody>
      </p:sp>
      <p:sp>
        <p:nvSpPr>
          <p:cNvPr id="3" name="Plassholder for innhold 2"/>
          <p:cNvSpPr>
            <a:spLocks noGrp="1"/>
          </p:cNvSpPr>
          <p:nvPr>
            <p:ph idx="1"/>
          </p:nvPr>
        </p:nvSpPr>
        <p:spPr/>
        <p:txBody>
          <a:bodyPr/>
          <a:lstStyle/>
          <a:p>
            <a:r>
              <a:rPr lang="nn-NO" dirty="0" smtClean="0"/>
              <a:t>Vedtak i Kommunestyret 24.11.2016 om løyve til oppstart av arbeid med planprogram for utarbeiding av kommunedelplan for ferjefri kryssing av Voldsfjorden.</a:t>
            </a:r>
          </a:p>
          <a:p>
            <a:r>
              <a:rPr lang="nn-NO" dirty="0" smtClean="0"/>
              <a:t>Voldsfjordkryssing AS innhenta tilbod på utarbeiding av planprogram, og </a:t>
            </a:r>
            <a:r>
              <a:rPr lang="nn-NO" dirty="0" err="1" smtClean="0"/>
              <a:t>Asplan</a:t>
            </a:r>
            <a:r>
              <a:rPr lang="nn-NO" dirty="0" smtClean="0"/>
              <a:t> </a:t>
            </a:r>
            <a:r>
              <a:rPr lang="nn-NO" dirty="0" err="1" smtClean="0"/>
              <a:t>Viak</a:t>
            </a:r>
            <a:r>
              <a:rPr lang="nn-NO" dirty="0" smtClean="0"/>
              <a:t> AS vart vald. </a:t>
            </a:r>
          </a:p>
          <a:p>
            <a:pPr marL="0" indent="0">
              <a:buNone/>
            </a:pPr>
            <a:r>
              <a:rPr lang="nn-NO" dirty="0" smtClean="0"/>
              <a:t> </a:t>
            </a:r>
            <a:endParaRPr lang="nn-NO" dirty="0"/>
          </a:p>
        </p:txBody>
      </p:sp>
    </p:spTree>
    <p:extLst>
      <p:ext uri="{BB962C8B-B14F-4D97-AF65-F5344CB8AC3E}">
        <p14:creationId xmlns:p14="http://schemas.microsoft.com/office/powerpoint/2010/main" val="271321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Vidare prosess</a:t>
            </a:r>
            <a:endParaRPr lang="nn-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074544780"/>
              </p:ext>
            </p:extLst>
          </p:nvPr>
        </p:nvGraphicFramePr>
        <p:xfrm>
          <a:off x="838200" y="1825623"/>
          <a:ext cx="10515600" cy="4436031"/>
        </p:xfrm>
        <a:graphic>
          <a:graphicData uri="http://schemas.openxmlformats.org/drawingml/2006/table">
            <a:tbl>
              <a:tblPr firstRow="1" bandRow="1">
                <a:tableStyleId>{5C22544A-7EE6-4342-B048-85BDC9FD1C3A}</a:tableStyleId>
              </a:tblPr>
              <a:tblGrid>
                <a:gridCol w="2613454">
                  <a:extLst>
                    <a:ext uri="{9D8B030D-6E8A-4147-A177-3AD203B41FA5}">
                      <a16:colId xmlns:a16="http://schemas.microsoft.com/office/drawing/2014/main" val="20000"/>
                    </a:ext>
                  </a:extLst>
                </a:gridCol>
                <a:gridCol w="7902146">
                  <a:extLst>
                    <a:ext uri="{9D8B030D-6E8A-4147-A177-3AD203B41FA5}">
                      <a16:colId xmlns:a16="http://schemas.microsoft.com/office/drawing/2014/main" val="20001"/>
                    </a:ext>
                  </a:extLst>
                </a:gridCol>
              </a:tblGrid>
              <a:tr h="533797">
                <a:tc>
                  <a:txBody>
                    <a:bodyPr/>
                    <a:lstStyle/>
                    <a:p>
                      <a:r>
                        <a:rPr lang="nn-NO" dirty="0" smtClean="0"/>
                        <a:t>Februar 2018</a:t>
                      </a:r>
                      <a:endParaRPr lang="nn-NO" dirty="0"/>
                    </a:p>
                  </a:txBody>
                  <a:tcPr/>
                </a:tc>
                <a:tc>
                  <a:txBody>
                    <a:bodyPr/>
                    <a:lstStyle/>
                    <a:p>
                      <a:r>
                        <a:rPr lang="nn-NO" dirty="0" smtClean="0"/>
                        <a:t>Kommunen vedtek å leggje planprogram ut til offentleg ettersyn samt</a:t>
                      </a:r>
                    </a:p>
                    <a:p>
                      <a:r>
                        <a:rPr lang="nn-NO" dirty="0" smtClean="0"/>
                        <a:t>varsle </a:t>
                      </a:r>
                      <a:r>
                        <a:rPr lang="nn-NO" dirty="0" err="1" smtClean="0"/>
                        <a:t>planoppstart</a:t>
                      </a:r>
                      <a:endParaRPr lang="nn-NO" dirty="0"/>
                    </a:p>
                  </a:txBody>
                  <a:tcPr/>
                </a:tc>
                <a:extLst>
                  <a:ext uri="{0D108BD9-81ED-4DB2-BD59-A6C34878D82A}">
                    <a16:rowId xmlns:a16="http://schemas.microsoft.com/office/drawing/2014/main" val="10000"/>
                  </a:ext>
                </a:extLst>
              </a:tr>
              <a:tr h="533797">
                <a:tc>
                  <a:txBody>
                    <a:bodyPr/>
                    <a:lstStyle/>
                    <a:p>
                      <a:r>
                        <a:rPr lang="nn-NO" dirty="0" smtClean="0"/>
                        <a:t>Februar - mars 2018</a:t>
                      </a:r>
                      <a:endParaRPr lang="nn-NO" dirty="0"/>
                    </a:p>
                  </a:txBody>
                  <a:tcPr/>
                </a:tc>
                <a:tc>
                  <a:txBody>
                    <a:bodyPr/>
                    <a:lstStyle/>
                    <a:p>
                      <a:r>
                        <a:rPr lang="nn-NO" dirty="0" smtClean="0"/>
                        <a:t>Høyringsperiode for planprogrammet (min. 6 veker) - mottak av</a:t>
                      </a:r>
                    </a:p>
                    <a:p>
                      <a:r>
                        <a:rPr lang="nn-NO" dirty="0" smtClean="0"/>
                        <a:t>innspel</a:t>
                      </a:r>
                      <a:endParaRPr lang="nn-NO" dirty="0"/>
                    </a:p>
                  </a:txBody>
                  <a:tcPr/>
                </a:tc>
                <a:extLst>
                  <a:ext uri="{0D108BD9-81ED-4DB2-BD59-A6C34878D82A}">
                    <a16:rowId xmlns:a16="http://schemas.microsoft.com/office/drawing/2014/main" val="10001"/>
                  </a:ext>
                </a:extLst>
              </a:tr>
              <a:tr h="533797">
                <a:tc>
                  <a:txBody>
                    <a:bodyPr/>
                    <a:lstStyle/>
                    <a:p>
                      <a:r>
                        <a:rPr lang="nn-NO" dirty="0" smtClean="0"/>
                        <a:t>Mai 2018</a:t>
                      </a:r>
                      <a:endParaRPr lang="nn-NO" dirty="0"/>
                    </a:p>
                  </a:txBody>
                  <a:tcPr/>
                </a:tc>
                <a:tc>
                  <a:txBody>
                    <a:bodyPr/>
                    <a:lstStyle/>
                    <a:p>
                      <a:r>
                        <a:rPr lang="nn-NO" dirty="0" smtClean="0"/>
                        <a:t>Kommunestyret fastset planprogrammet</a:t>
                      </a:r>
                      <a:endParaRPr lang="nn-NO" dirty="0"/>
                    </a:p>
                  </a:txBody>
                  <a:tcPr/>
                </a:tc>
                <a:extLst>
                  <a:ext uri="{0D108BD9-81ED-4DB2-BD59-A6C34878D82A}">
                    <a16:rowId xmlns:a16="http://schemas.microsoft.com/office/drawing/2014/main" val="10002"/>
                  </a:ext>
                </a:extLst>
              </a:tr>
              <a:tr h="533797">
                <a:tc>
                  <a:txBody>
                    <a:bodyPr/>
                    <a:lstStyle/>
                    <a:p>
                      <a:r>
                        <a:rPr lang="nn-NO" dirty="0" smtClean="0"/>
                        <a:t>Juni – Desember 2018</a:t>
                      </a:r>
                      <a:endParaRPr lang="nn-NO" dirty="0"/>
                    </a:p>
                  </a:txBody>
                  <a:tcPr/>
                </a:tc>
                <a:tc>
                  <a:txBody>
                    <a:bodyPr/>
                    <a:lstStyle/>
                    <a:p>
                      <a:r>
                        <a:rPr lang="nn-NO" dirty="0" smtClean="0"/>
                        <a:t>Utforming av kommunedelplan og konsekvensutgreiing</a:t>
                      </a:r>
                    </a:p>
                    <a:p>
                      <a:r>
                        <a:rPr lang="nn-NO" dirty="0" smtClean="0"/>
                        <a:t>Vegplanlegging og drøfting med høyringspartar og andre.</a:t>
                      </a:r>
                    </a:p>
                    <a:p>
                      <a:r>
                        <a:rPr lang="nn-NO" dirty="0" smtClean="0"/>
                        <a:t>Temaundersøkingar, utarbeiding av plankart, føresegner m.m.</a:t>
                      </a:r>
                      <a:endParaRPr lang="nn-NO" dirty="0"/>
                    </a:p>
                  </a:txBody>
                  <a:tcPr/>
                </a:tc>
                <a:extLst>
                  <a:ext uri="{0D108BD9-81ED-4DB2-BD59-A6C34878D82A}">
                    <a16:rowId xmlns:a16="http://schemas.microsoft.com/office/drawing/2014/main" val="10003"/>
                  </a:ext>
                </a:extLst>
              </a:tr>
              <a:tr h="533797">
                <a:tc>
                  <a:txBody>
                    <a:bodyPr/>
                    <a:lstStyle/>
                    <a:p>
                      <a:r>
                        <a:rPr lang="nn-NO" dirty="0" smtClean="0"/>
                        <a:t>Januar 2019</a:t>
                      </a:r>
                      <a:endParaRPr lang="nn-NO" dirty="0"/>
                    </a:p>
                  </a:txBody>
                  <a:tcPr/>
                </a:tc>
                <a:tc>
                  <a:txBody>
                    <a:bodyPr/>
                    <a:lstStyle/>
                    <a:p>
                      <a:r>
                        <a:rPr lang="nn-NO" dirty="0" smtClean="0"/>
                        <a:t>Vedtak om utlegging av planforslag til offentleg ettersyn</a:t>
                      </a:r>
                      <a:endParaRPr lang="nn-NO" dirty="0"/>
                    </a:p>
                  </a:txBody>
                  <a:tcPr/>
                </a:tc>
                <a:extLst>
                  <a:ext uri="{0D108BD9-81ED-4DB2-BD59-A6C34878D82A}">
                    <a16:rowId xmlns:a16="http://schemas.microsoft.com/office/drawing/2014/main" val="10004"/>
                  </a:ext>
                </a:extLst>
              </a:tr>
              <a:tr h="533797">
                <a:tc>
                  <a:txBody>
                    <a:bodyPr/>
                    <a:lstStyle/>
                    <a:p>
                      <a:r>
                        <a:rPr lang="nn-NO" dirty="0" smtClean="0"/>
                        <a:t>Januar – mars 2019</a:t>
                      </a:r>
                      <a:endParaRPr lang="nn-NO" dirty="0"/>
                    </a:p>
                  </a:txBody>
                  <a:tcPr/>
                </a:tc>
                <a:tc>
                  <a:txBody>
                    <a:bodyPr/>
                    <a:lstStyle/>
                    <a:p>
                      <a:r>
                        <a:rPr lang="nn-NO" dirty="0" smtClean="0"/>
                        <a:t>Høyringsperiode for planforslag (min 6 veker) – mottak av merknader</a:t>
                      </a:r>
                    </a:p>
                    <a:p>
                      <a:r>
                        <a:rPr lang="nn-NO" dirty="0" smtClean="0"/>
                        <a:t>Ope informasjonsmøte i høyringsperioden.</a:t>
                      </a:r>
                      <a:endParaRPr lang="nn-NO" dirty="0"/>
                    </a:p>
                  </a:txBody>
                  <a:tcPr/>
                </a:tc>
                <a:extLst>
                  <a:ext uri="{0D108BD9-81ED-4DB2-BD59-A6C34878D82A}">
                    <a16:rowId xmlns:a16="http://schemas.microsoft.com/office/drawing/2014/main" val="10005"/>
                  </a:ext>
                </a:extLst>
              </a:tr>
              <a:tr h="533797">
                <a:tc>
                  <a:txBody>
                    <a:bodyPr/>
                    <a:lstStyle/>
                    <a:p>
                      <a:r>
                        <a:rPr lang="nn-NO" dirty="0" smtClean="0"/>
                        <a:t>Mai 2019</a:t>
                      </a:r>
                      <a:endParaRPr lang="nn-NO" dirty="0"/>
                    </a:p>
                  </a:txBody>
                  <a:tcPr/>
                </a:tc>
                <a:tc>
                  <a:txBody>
                    <a:bodyPr/>
                    <a:lstStyle/>
                    <a:p>
                      <a:r>
                        <a:rPr lang="nn-NO" dirty="0" smtClean="0"/>
                        <a:t>Vidare sakshandsaming – vedtak av planen i kommunestyret</a:t>
                      </a:r>
                      <a:endParaRPr lang="nn-NO"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6698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n-NO" dirty="0" smtClean="0"/>
              <a:t>Planområde/</a:t>
            </a:r>
            <a:br>
              <a:rPr lang="nn-NO" dirty="0" smtClean="0"/>
            </a:br>
            <a:r>
              <a:rPr lang="nn-NO" dirty="0" smtClean="0"/>
              <a:t>lokalisering</a:t>
            </a:r>
            <a:endParaRPr lang="nn-NO" dirty="0"/>
          </a:p>
        </p:txBody>
      </p:sp>
      <p:pic>
        <p:nvPicPr>
          <p:cNvPr id="8" name="Bilde 7"/>
          <p:cNvPicPr>
            <a:picLocks noChangeAspect="1"/>
          </p:cNvPicPr>
          <p:nvPr/>
        </p:nvPicPr>
        <p:blipFill>
          <a:blip r:embed="rId2"/>
          <a:stretch>
            <a:fillRect/>
          </a:stretch>
        </p:blipFill>
        <p:spPr>
          <a:xfrm>
            <a:off x="4322873" y="365125"/>
            <a:ext cx="5717015" cy="5737654"/>
          </a:xfrm>
          <a:prstGeom prst="rect">
            <a:avLst/>
          </a:prstGeom>
        </p:spPr>
      </p:pic>
    </p:spTree>
    <p:extLst>
      <p:ext uri="{BB962C8B-B14F-4D97-AF65-F5344CB8AC3E}">
        <p14:creationId xmlns:p14="http://schemas.microsoft.com/office/powerpoint/2010/main" val="203556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n-NO" dirty="0" smtClean="0"/>
              <a:t>Lågbru med skipssluse</a:t>
            </a:r>
            <a:endParaRPr lang="nn-NO" dirty="0"/>
          </a:p>
        </p:txBody>
      </p:sp>
      <p:pic>
        <p:nvPicPr>
          <p:cNvPr id="8" name="Bilde 7"/>
          <p:cNvPicPr>
            <a:picLocks noChangeAspect="1"/>
          </p:cNvPicPr>
          <p:nvPr/>
        </p:nvPicPr>
        <p:blipFill>
          <a:blip r:embed="rId2"/>
          <a:stretch>
            <a:fillRect/>
          </a:stretch>
        </p:blipFill>
        <p:spPr>
          <a:xfrm>
            <a:off x="661216" y="1952882"/>
            <a:ext cx="5393782" cy="3548320"/>
          </a:xfrm>
          <a:prstGeom prst="rect">
            <a:avLst/>
          </a:prstGeom>
        </p:spPr>
      </p:pic>
      <p:pic>
        <p:nvPicPr>
          <p:cNvPr id="9" name="Bilde 8"/>
          <p:cNvPicPr>
            <a:picLocks noChangeAspect="1"/>
          </p:cNvPicPr>
          <p:nvPr/>
        </p:nvPicPr>
        <p:blipFill>
          <a:blip r:embed="rId3"/>
          <a:stretch>
            <a:fillRect/>
          </a:stretch>
        </p:blipFill>
        <p:spPr>
          <a:xfrm>
            <a:off x="6486164" y="304799"/>
            <a:ext cx="5409274" cy="2915937"/>
          </a:xfrm>
          <a:prstGeom prst="rect">
            <a:avLst/>
          </a:prstGeom>
        </p:spPr>
      </p:pic>
      <p:pic>
        <p:nvPicPr>
          <p:cNvPr id="10" name="Bilde 9"/>
          <p:cNvPicPr>
            <a:picLocks noChangeAspect="1"/>
          </p:cNvPicPr>
          <p:nvPr/>
        </p:nvPicPr>
        <p:blipFill>
          <a:blip r:embed="rId4"/>
          <a:stretch>
            <a:fillRect/>
          </a:stretch>
        </p:blipFill>
        <p:spPr>
          <a:xfrm>
            <a:off x="6486164" y="3360155"/>
            <a:ext cx="5409274" cy="2918492"/>
          </a:xfrm>
          <a:prstGeom prst="rect">
            <a:avLst/>
          </a:prstGeom>
        </p:spPr>
      </p:pic>
    </p:spTree>
    <p:extLst>
      <p:ext uri="{BB962C8B-B14F-4D97-AF65-F5344CB8AC3E}">
        <p14:creationId xmlns:p14="http://schemas.microsoft.com/office/powerpoint/2010/main" val="180663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5471" y="350321"/>
            <a:ext cx="10515600" cy="1325563"/>
          </a:xfrm>
        </p:spPr>
        <p:txBody>
          <a:bodyPr>
            <a:noAutofit/>
          </a:bodyPr>
          <a:lstStyle/>
          <a:p>
            <a:r>
              <a:rPr lang="nn-NO" sz="4000" dirty="0" smtClean="0"/>
              <a:t>Flytebru med </a:t>
            </a:r>
            <a:r>
              <a:rPr lang="nn-NO" sz="4000" dirty="0" err="1" smtClean="0"/>
              <a:t>høgbru</a:t>
            </a:r>
            <a:r>
              <a:rPr lang="nn-NO" sz="4000" dirty="0" smtClean="0"/>
              <a:t> </a:t>
            </a:r>
            <a:br>
              <a:rPr lang="nn-NO" sz="4000" dirty="0" smtClean="0"/>
            </a:br>
            <a:endParaRPr lang="nn-NO" sz="4000" dirty="0"/>
          </a:p>
        </p:txBody>
      </p:sp>
      <p:pic>
        <p:nvPicPr>
          <p:cNvPr id="3" name="Bilde 2"/>
          <p:cNvPicPr>
            <a:picLocks noChangeAspect="1"/>
          </p:cNvPicPr>
          <p:nvPr/>
        </p:nvPicPr>
        <p:blipFill>
          <a:blip r:embed="rId2"/>
          <a:stretch>
            <a:fillRect/>
          </a:stretch>
        </p:blipFill>
        <p:spPr>
          <a:xfrm>
            <a:off x="5178125" y="291928"/>
            <a:ext cx="6696075" cy="4000500"/>
          </a:xfrm>
          <a:prstGeom prst="rect">
            <a:avLst/>
          </a:prstGeom>
        </p:spPr>
      </p:pic>
      <p:pic>
        <p:nvPicPr>
          <p:cNvPr id="4" name="Bilde 3"/>
          <p:cNvPicPr>
            <a:picLocks noChangeAspect="1"/>
          </p:cNvPicPr>
          <p:nvPr/>
        </p:nvPicPr>
        <p:blipFill>
          <a:blip r:embed="rId3"/>
          <a:stretch>
            <a:fillRect/>
          </a:stretch>
        </p:blipFill>
        <p:spPr>
          <a:xfrm>
            <a:off x="404941" y="4292428"/>
            <a:ext cx="8515350" cy="1476375"/>
          </a:xfrm>
          <a:prstGeom prst="rect">
            <a:avLst/>
          </a:prstGeom>
        </p:spPr>
      </p:pic>
      <p:sp>
        <p:nvSpPr>
          <p:cNvPr id="5" name="Rektangel 4"/>
          <p:cNvSpPr/>
          <p:nvPr/>
        </p:nvSpPr>
        <p:spPr>
          <a:xfrm>
            <a:off x="437248" y="3517727"/>
            <a:ext cx="3573935" cy="1200329"/>
          </a:xfrm>
          <a:prstGeom prst="rect">
            <a:avLst/>
          </a:prstGeom>
        </p:spPr>
        <p:txBody>
          <a:bodyPr wrap="square">
            <a:spAutoFit/>
          </a:bodyPr>
          <a:lstStyle/>
          <a:p>
            <a:r>
              <a:rPr lang="nn-NO" sz="3600" dirty="0" smtClean="0">
                <a:latin typeface="+mj-lt"/>
              </a:rPr>
              <a:t>Flytebru med fast </a:t>
            </a:r>
            <a:br>
              <a:rPr lang="nn-NO" sz="3600" dirty="0" smtClean="0">
                <a:latin typeface="+mj-lt"/>
              </a:rPr>
            </a:br>
            <a:r>
              <a:rPr lang="nn-NO" sz="3600" dirty="0" smtClean="0">
                <a:latin typeface="+mj-lt"/>
              </a:rPr>
              <a:t>seglingsløp</a:t>
            </a:r>
            <a:endParaRPr lang="nn-NO" sz="3600" dirty="0">
              <a:latin typeface="+mj-lt"/>
            </a:endParaRPr>
          </a:p>
        </p:txBody>
      </p:sp>
    </p:spTree>
    <p:extLst>
      <p:ext uri="{BB962C8B-B14F-4D97-AF65-F5344CB8AC3E}">
        <p14:creationId xmlns:p14="http://schemas.microsoft.com/office/powerpoint/2010/main" val="101665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Alternativ 1 Flytebru Krumsvikneset - </a:t>
            </a:r>
            <a:r>
              <a:rPr lang="nn-NO" dirty="0" err="1" smtClean="0"/>
              <a:t>Greifsneset</a:t>
            </a:r>
            <a:endParaRPr lang="nn-NO" dirty="0"/>
          </a:p>
        </p:txBody>
      </p:sp>
      <p:sp>
        <p:nvSpPr>
          <p:cNvPr id="6" name="Plassholder for tekst 5"/>
          <p:cNvSpPr>
            <a:spLocks noGrp="1"/>
          </p:cNvSpPr>
          <p:nvPr>
            <p:ph type="body" idx="1"/>
          </p:nvPr>
        </p:nvSpPr>
        <p:spPr/>
        <p:txBody>
          <a:bodyPr/>
          <a:lstStyle/>
          <a:p>
            <a:r>
              <a:rPr lang="nn-NO" dirty="0" smtClean="0"/>
              <a:t>Alternativ 1A – Skipssluse, tunnel med </a:t>
            </a:r>
            <a:r>
              <a:rPr lang="nn-NO" dirty="0" err="1" smtClean="0"/>
              <a:t>påkopling</a:t>
            </a:r>
            <a:r>
              <a:rPr lang="nn-NO" dirty="0" smtClean="0"/>
              <a:t> i eksisterande tunnel.</a:t>
            </a:r>
            <a:endParaRPr lang="nn-NO" dirty="0"/>
          </a:p>
        </p:txBody>
      </p:sp>
      <p:pic>
        <p:nvPicPr>
          <p:cNvPr id="10" name="Plassholder for innhold 9"/>
          <p:cNvPicPr>
            <a:picLocks noGrp="1" noChangeAspect="1"/>
          </p:cNvPicPr>
          <p:nvPr>
            <p:ph sz="half" idx="2"/>
          </p:nvPr>
        </p:nvPicPr>
        <p:blipFill>
          <a:blip r:embed="rId2"/>
          <a:stretch>
            <a:fillRect/>
          </a:stretch>
        </p:blipFill>
        <p:spPr>
          <a:xfrm>
            <a:off x="931728" y="2505075"/>
            <a:ext cx="4973907" cy="3684588"/>
          </a:xfrm>
          <a:prstGeom prst="rect">
            <a:avLst/>
          </a:prstGeom>
        </p:spPr>
      </p:pic>
      <p:sp>
        <p:nvSpPr>
          <p:cNvPr id="8" name="Plassholder for tekst 7"/>
          <p:cNvSpPr>
            <a:spLocks noGrp="1"/>
          </p:cNvSpPr>
          <p:nvPr>
            <p:ph type="body" sz="quarter" idx="3"/>
          </p:nvPr>
        </p:nvSpPr>
        <p:spPr/>
        <p:txBody>
          <a:bodyPr>
            <a:normAutofit fontScale="92500" lnSpcReduction="20000"/>
          </a:bodyPr>
          <a:lstStyle/>
          <a:p>
            <a:r>
              <a:rPr lang="nn-NO" dirty="0" smtClean="0"/>
              <a:t>Alternativ 1B – Fast seglingsløp på </a:t>
            </a:r>
            <a:r>
              <a:rPr lang="nn-NO" dirty="0" err="1" smtClean="0"/>
              <a:t>Greifsneset</a:t>
            </a:r>
            <a:r>
              <a:rPr lang="nn-NO" dirty="0" smtClean="0"/>
              <a:t>, vegtilknyting eksisterande rundkøyring og tunnel.</a:t>
            </a:r>
            <a:endParaRPr lang="nn-NO" dirty="0"/>
          </a:p>
        </p:txBody>
      </p:sp>
      <p:pic>
        <p:nvPicPr>
          <p:cNvPr id="11" name="Plassholder for innhold 10"/>
          <p:cNvPicPr>
            <a:picLocks noGrp="1" noChangeAspect="1"/>
          </p:cNvPicPr>
          <p:nvPr>
            <p:ph sz="quarter" idx="4"/>
          </p:nvPr>
        </p:nvPicPr>
        <p:blipFill>
          <a:blip r:embed="rId3"/>
          <a:stretch>
            <a:fillRect/>
          </a:stretch>
        </p:blipFill>
        <p:spPr>
          <a:xfrm>
            <a:off x="6304572" y="2505075"/>
            <a:ext cx="4918443" cy="3684588"/>
          </a:xfrm>
          <a:prstGeom prst="rect">
            <a:avLst/>
          </a:prstGeom>
        </p:spPr>
      </p:pic>
    </p:spTree>
    <p:extLst>
      <p:ext uri="{BB962C8B-B14F-4D97-AF65-F5344CB8AC3E}">
        <p14:creationId xmlns:p14="http://schemas.microsoft.com/office/powerpoint/2010/main" val="138947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n-NO" dirty="0" smtClean="0"/>
              <a:t>Alternativ 1 - Krumsvikneset</a:t>
            </a:r>
            <a:endParaRPr lang="nn-NO" dirty="0"/>
          </a:p>
        </p:txBody>
      </p:sp>
      <p:pic>
        <p:nvPicPr>
          <p:cNvPr id="9" name="Plassholder for innhold 8"/>
          <p:cNvPicPr>
            <a:picLocks noGrp="1" noChangeAspect="1"/>
          </p:cNvPicPr>
          <p:nvPr>
            <p:ph idx="1"/>
          </p:nvPr>
        </p:nvPicPr>
        <p:blipFill>
          <a:blip r:embed="rId2"/>
          <a:stretch>
            <a:fillRect/>
          </a:stretch>
        </p:blipFill>
        <p:spPr>
          <a:xfrm>
            <a:off x="3179464" y="1825625"/>
            <a:ext cx="5833072" cy="4351338"/>
          </a:xfrm>
          <a:prstGeom prst="rect">
            <a:avLst/>
          </a:prstGeom>
        </p:spPr>
      </p:pic>
    </p:spTree>
    <p:extLst>
      <p:ext uri="{BB962C8B-B14F-4D97-AF65-F5344CB8AC3E}">
        <p14:creationId xmlns:p14="http://schemas.microsoft.com/office/powerpoint/2010/main" val="328431770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611</Words>
  <Application>Microsoft Office PowerPoint</Application>
  <PresentationFormat>Widescreen</PresentationFormat>
  <Paragraphs>73</Paragraphs>
  <Slides>19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19</vt:i4>
      </vt:variant>
    </vt:vector>
  </HeadingPairs>
  <TitlesOfParts>
    <vt:vector size="23" baseType="lpstr">
      <vt:lpstr>Arial</vt:lpstr>
      <vt:lpstr>Calibri</vt:lpstr>
      <vt:lpstr>Calibri Light</vt:lpstr>
      <vt:lpstr>Office-tema</vt:lpstr>
      <vt:lpstr>Kommunedelplan og KU for bru over Voldsfjorden</vt:lpstr>
      <vt:lpstr>Planprogram</vt:lpstr>
      <vt:lpstr>Oppstart av planarbeidet</vt:lpstr>
      <vt:lpstr>Vidare prosess</vt:lpstr>
      <vt:lpstr>Planområde/ lokalisering</vt:lpstr>
      <vt:lpstr>Lågbru med skipssluse</vt:lpstr>
      <vt:lpstr>Flytebru med høgbru  </vt:lpstr>
      <vt:lpstr>Alternativ 1 Flytebru Krumsvikneset - Greifsneset</vt:lpstr>
      <vt:lpstr>Alternativ 1 - Krumsvikneset</vt:lpstr>
      <vt:lpstr>Alternativ 1A</vt:lpstr>
      <vt:lpstr>Alternativ 1B</vt:lpstr>
      <vt:lpstr>Alternativ 2 Flytebru Folkestad - Andaneset</vt:lpstr>
      <vt:lpstr>Alternativ 2 Folkestad</vt:lpstr>
      <vt:lpstr>Alternativ 2A</vt:lpstr>
      <vt:lpstr>Alternativ 2B</vt:lpstr>
      <vt:lpstr>KU – prissette kostnader</vt:lpstr>
      <vt:lpstr>KU – Ikkje-prissette konsekvensar</vt:lpstr>
      <vt:lpstr>KU – Andre konsekvensar</vt:lpstr>
      <vt:lpstr>Risiko- og sårbarheitsanalyse (ROS-analyse)</vt:lpstr>
    </vt:vector>
  </TitlesOfParts>
  <Company>Volda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Kommunedelplan og KU for bru over Voldsfjorden</dc:title>
  <dc:creator>Heidi Istad</dc:creator>
  <cp:lastModifiedBy>Sonja Håvik</cp:lastModifiedBy>
  <cp:revision>11</cp:revision>
  <dcterms:created xsi:type="dcterms:W3CDTF">2018-02-13T07:35:22Z</dcterms:created>
  <dcterms:modified xsi:type="dcterms:W3CDTF">2018-02-14T10:12:55Z</dcterms:modified>
</cp:coreProperties>
</file>