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75" r:id="rId4"/>
    <p:sldId id="257" r:id="rId5"/>
    <p:sldId id="258" r:id="rId6"/>
    <p:sldId id="260" r:id="rId7"/>
    <p:sldId id="261" r:id="rId8"/>
    <p:sldId id="264" r:id="rId9"/>
    <p:sldId id="266" r:id="rId10"/>
    <p:sldId id="259" r:id="rId11"/>
    <p:sldId id="265" r:id="rId12"/>
    <p:sldId id="267" r:id="rId13"/>
    <p:sldId id="269" r:id="rId14"/>
    <p:sldId id="270" r:id="rId15"/>
    <p:sldId id="268" r:id="rId16"/>
    <p:sldId id="271" r:id="rId17"/>
    <p:sldId id="263" r:id="rId18"/>
    <p:sldId id="273" r:id="rId19"/>
    <p:sldId id="272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3" autoAdjust="0"/>
    <p:restoredTop sz="94614" autoAdjust="0"/>
  </p:normalViewPr>
  <p:slideViewPr>
    <p:cSldViewPr snapToGrid="0">
      <p:cViewPr varScale="1">
        <p:scale>
          <a:sx n="88" d="100"/>
          <a:sy n="88" d="100"/>
        </p:scale>
        <p:origin x="-120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D273F-91DC-4656-BD65-11B35A106D66}" type="datetimeFigureOut">
              <a:rPr lang="nn-NO" smtClean="0"/>
              <a:pPr/>
              <a:t>31.03.2017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38CB9-C881-441E-B216-281AEA4BC5A7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xmlns="" val="311348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7696-B251-439D-9D5E-5F81409B9543}" type="datetimeFigureOut">
              <a:rPr lang="nn-NO" smtClean="0"/>
              <a:pPr/>
              <a:t>31.03.2017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CE54-E363-4C0E-9A77-EAE71BDA2FB4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xmlns="" val="397634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7696-B251-439D-9D5E-5F81409B9543}" type="datetimeFigureOut">
              <a:rPr lang="nn-NO" smtClean="0"/>
              <a:pPr/>
              <a:t>31.03.2017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CE54-E363-4C0E-9A77-EAE71BDA2FB4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xmlns="" val="286337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7696-B251-439D-9D5E-5F81409B9543}" type="datetimeFigureOut">
              <a:rPr lang="nn-NO" smtClean="0"/>
              <a:pPr/>
              <a:t>31.03.2017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CE54-E363-4C0E-9A77-EAE71BDA2FB4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xmlns="" val="43767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7696-B251-439D-9D5E-5F81409B9543}" type="datetimeFigureOut">
              <a:rPr lang="nn-NO" smtClean="0"/>
              <a:pPr/>
              <a:t>31.03.2017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CE54-E363-4C0E-9A77-EAE71BDA2FB4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xmlns="" val="374750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7696-B251-439D-9D5E-5F81409B9543}" type="datetimeFigureOut">
              <a:rPr lang="nn-NO" smtClean="0"/>
              <a:pPr/>
              <a:t>31.03.2017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CE54-E363-4C0E-9A77-EAE71BDA2FB4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xmlns="" val="122389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7696-B251-439D-9D5E-5F81409B9543}" type="datetimeFigureOut">
              <a:rPr lang="nn-NO" smtClean="0"/>
              <a:pPr/>
              <a:t>31.03.2017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CE54-E363-4C0E-9A77-EAE71BDA2FB4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xmlns="" val="254993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7696-B251-439D-9D5E-5F81409B9543}" type="datetimeFigureOut">
              <a:rPr lang="nn-NO" smtClean="0"/>
              <a:pPr/>
              <a:t>31.03.2017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CE54-E363-4C0E-9A77-EAE71BDA2FB4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xmlns="" val="141914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7696-B251-439D-9D5E-5F81409B9543}" type="datetimeFigureOut">
              <a:rPr lang="nn-NO" smtClean="0"/>
              <a:pPr/>
              <a:t>31.03.2017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CE54-E363-4C0E-9A77-EAE71BDA2FB4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xmlns="" val="116057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7696-B251-439D-9D5E-5F81409B9543}" type="datetimeFigureOut">
              <a:rPr lang="nn-NO" smtClean="0"/>
              <a:pPr/>
              <a:t>31.03.2017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CE54-E363-4C0E-9A77-EAE71BDA2FB4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xmlns="" val="94357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7696-B251-439D-9D5E-5F81409B9543}" type="datetimeFigureOut">
              <a:rPr lang="nn-NO" smtClean="0"/>
              <a:pPr/>
              <a:t>31.03.2017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CE54-E363-4C0E-9A77-EAE71BDA2FB4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xmlns="" val="126745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7696-B251-439D-9D5E-5F81409B9543}" type="datetimeFigureOut">
              <a:rPr lang="nn-NO" smtClean="0"/>
              <a:pPr/>
              <a:t>31.03.2017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CE54-E363-4C0E-9A77-EAE71BDA2FB4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xmlns="" val="297679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7696-B251-439D-9D5E-5F81409B9543}" type="datetimeFigureOut">
              <a:rPr lang="nn-NO" smtClean="0"/>
              <a:pPr/>
              <a:t>31.03.2017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CE54-E363-4C0E-9A77-EAE71BDA2FB4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xmlns="" val="267478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61874" y="-1"/>
            <a:ext cx="7434093" cy="2610649"/>
          </a:xfrm>
        </p:spPr>
        <p:txBody>
          <a:bodyPr/>
          <a:lstStyle/>
          <a:p>
            <a:r>
              <a:rPr lang="nn-NO" dirty="0" smtClean="0"/>
              <a:t>Guttorm Rimstad</a:t>
            </a:r>
            <a:br>
              <a:rPr lang="nn-NO" dirty="0" smtClean="0"/>
            </a:br>
            <a:r>
              <a:rPr lang="nn-NO" dirty="0"/>
              <a:t>D</a:t>
            </a:r>
            <a:r>
              <a:rPr lang="nn-NO" dirty="0" smtClean="0"/>
              <a:t>agleg leiar - SSIKT</a:t>
            </a:r>
            <a:endParaRPr lang="nn-NO" dirty="0"/>
          </a:p>
        </p:txBody>
      </p:sp>
      <p:pic>
        <p:nvPicPr>
          <p:cNvPr id="4" name="Bilet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661874" cy="2610649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212941" y="2610647"/>
            <a:ext cx="85678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4000" dirty="0" smtClean="0"/>
          </a:p>
          <a:p>
            <a:r>
              <a:rPr lang="nn-NO" sz="4000" dirty="0" smtClean="0"/>
              <a:t>Orientering om SSIKT</a:t>
            </a:r>
          </a:p>
          <a:p>
            <a:endParaRPr lang="nn-NO" sz="4000" dirty="0" smtClean="0"/>
          </a:p>
          <a:p>
            <a:r>
              <a:rPr lang="nn-NO" sz="4000" dirty="0" smtClean="0"/>
              <a:t>Volda formannskap – 21.03.2017</a:t>
            </a:r>
            <a:endParaRPr lang="nn-NO" sz="4000" dirty="0"/>
          </a:p>
        </p:txBody>
      </p:sp>
    </p:spTree>
    <p:extLst>
      <p:ext uri="{BB962C8B-B14F-4D97-AF65-F5344CB8AC3E}">
        <p14:creationId xmlns:p14="http://schemas.microsoft.com/office/powerpoint/2010/main" xmlns="" val="3629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Arbeidsoppgåver - kort sikt. (2017)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Samle dei tekniske løysingane frå kommunane til drift senteret i SSIKT</a:t>
            </a:r>
          </a:p>
          <a:p>
            <a:r>
              <a:rPr lang="nn-NO" dirty="0" smtClean="0"/>
              <a:t>Stenge ned dei gamle dataromma i kommunane</a:t>
            </a:r>
          </a:p>
          <a:p>
            <a:r>
              <a:rPr lang="nn-NO" dirty="0" smtClean="0"/>
              <a:t>Få like prosessar for drift av løysingane i kommunane</a:t>
            </a:r>
          </a:p>
          <a:p>
            <a:r>
              <a:rPr lang="nn-NO" dirty="0" smtClean="0"/>
              <a:t>Etablere SSIKT som eige selskap og samle alle IKT tilsette frå kommunane i SSIKT</a:t>
            </a:r>
          </a:p>
          <a:p>
            <a:r>
              <a:rPr lang="nn-NO" dirty="0" smtClean="0"/>
              <a:t>Etablere felles brukarstøtte løysing for alle kommunane</a:t>
            </a:r>
          </a:p>
          <a:p>
            <a:r>
              <a:rPr lang="nn-NO" dirty="0" smtClean="0"/>
              <a:t>Få på plass rutinar for informasjon og rapportering frå SSIKT</a:t>
            </a:r>
          </a:p>
          <a:p>
            <a:r>
              <a:rPr lang="nn-NO" dirty="0" smtClean="0"/>
              <a:t>Jobbe for å nå måla i teneste </a:t>
            </a:r>
            <a:r>
              <a:rPr lang="nn-NO" dirty="0" err="1" smtClean="0"/>
              <a:t>beskrivelse</a:t>
            </a:r>
            <a:r>
              <a:rPr lang="nn-NO" dirty="0" smtClean="0"/>
              <a:t> avtala (SLA)</a:t>
            </a:r>
          </a:p>
          <a:p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</p:txBody>
      </p:sp>
      <p:pic>
        <p:nvPicPr>
          <p:cNvPr id="4" name="Bilet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67529" cy="7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20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Arbeidsoppgåver – lenger sikt.(2018 </a:t>
            </a:r>
            <a:r>
              <a:rPr lang="nn-NO" dirty="0" smtClean="0">
                <a:sym typeface="Wingdings" panose="05000000000000000000" pitchFamily="2" charset="2"/>
              </a:rPr>
              <a:t>)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Redusere </a:t>
            </a:r>
            <a:r>
              <a:rPr lang="nn-NO" dirty="0" err="1" smtClean="0"/>
              <a:t>antal</a:t>
            </a:r>
            <a:r>
              <a:rPr lang="nn-NO" dirty="0" smtClean="0"/>
              <a:t> applikasjonar som vert drifta, i samarbeid med strategigruppa</a:t>
            </a:r>
          </a:p>
          <a:p>
            <a:r>
              <a:rPr lang="nn-NO" dirty="0" err="1" smtClean="0"/>
              <a:t>Standardisering</a:t>
            </a:r>
            <a:r>
              <a:rPr lang="nn-NO" dirty="0" smtClean="0"/>
              <a:t> av utstyr, PC, </a:t>
            </a:r>
            <a:r>
              <a:rPr lang="nn-NO" dirty="0" err="1" smtClean="0"/>
              <a:t>print</a:t>
            </a:r>
            <a:r>
              <a:rPr lang="nn-NO" dirty="0" smtClean="0"/>
              <a:t>, nett, og liknande (innkjøp)</a:t>
            </a:r>
          </a:p>
          <a:p>
            <a:r>
              <a:rPr lang="nn-NO" dirty="0" smtClean="0"/>
              <a:t>Sikre gode rutinar ved innkjøp av nye program saman med strategigruppa og faggruppene</a:t>
            </a:r>
          </a:p>
          <a:p>
            <a:r>
              <a:rPr lang="nn-NO" dirty="0" smtClean="0"/>
              <a:t>Støtte opp under </a:t>
            </a:r>
            <a:r>
              <a:rPr lang="nn-NO" dirty="0" err="1" smtClean="0"/>
              <a:t>digitalisering</a:t>
            </a:r>
            <a:r>
              <a:rPr lang="nn-NO" dirty="0" smtClean="0"/>
              <a:t> av </a:t>
            </a:r>
            <a:r>
              <a:rPr lang="nn-NO" dirty="0" err="1" smtClean="0"/>
              <a:t>tjenestane</a:t>
            </a:r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  <a:p>
            <a:endParaRPr lang="nn-NO" dirty="0" smtClean="0"/>
          </a:p>
        </p:txBody>
      </p:sp>
      <p:pic>
        <p:nvPicPr>
          <p:cNvPr id="4" name="Bilet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67529" cy="7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Intern </a:t>
            </a:r>
            <a:r>
              <a:rPr lang="nn-NO" dirty="0" err="1" smtClean="0"/>
              <a:t>vs</a:t>
            </a:r>
            <a:r>
              <a:rPr lang="nn-NO" dirty="0" smtClean="0"/>
              <a:t> ekstern drift av IKT (SSIKT </a:t>
            </a:r>
            <a:r>
              <a:rPr lang="nn-NO" dirty="0" err="1" smtClean="0"/>
              <a:t>vs</a:t>
            </a:r>
            <a:r>
              <a:rPr lang="nn-NO" dirty="0" smtClean="0"/>
              <a:t> ekstern)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n-NO" dirty="0" smtClean="0"/>
              <a:t>IKT avdelingane i kommunane er ikkje berre ein drifts organisasjon, den sit på mykje kompetanse om korleis ein kan nytte løysingane best.</a:t>
            </a:r>
          </a:p>
          <a:p>
            <a:r>
              <a:rPr lang="nn-NO" dirty="0" smtClean="0"/>
              <a:t>Lokal IKT har god kompetanse på kva behov dei tilsette og organisasjonen har</a:t>
            </a:r>
          </a:p>
          <a:p>
            <a:r>
              <a:rPr lang="nn-NO" dirty="0" smtClean="0"/>
              <a:t>Lokal IKT har gode kunnskap om kommunen</a:t>
            </a:r>
          </a:p>
          <a:p>
            <a:r>
              <a:rPr lang="nn-NO" dirty="0" smtClean="0"/>
              <a:t>Kommunane har andre behov en private, sikra soner, krav til personvern og liknande.</a:t>
            </a:r>
          </a:p>
          <a:p>
            <a:r>
              <a:rPr lang="nn-NO" dirty="0" smtClean="0"/>
              <a:t>Prosjekt styring og medverknad til, IKT prosjekt, bygging, utrulling av nye løysingar</a:t>
            </a:r>
            <a:endParaRPr lang="nn-NO" dirty="0"/>
          </a:p>
        </p:txBody>
      </p:sp>
      <p:pic>
        <p:nvPicPr>
          <p:cNvPr id="4" name="Bilet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67529" cy="7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39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Intern drift av IKT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34065" y="1427419"/>
            <a:ext cx="4898922" cy="5297846"/>
          </a:xfrm>
        </p:spPr>
        <p:txBody>
          <a:bodyPr/>
          <a:lstStyle/>
          <a:p>
            <a:r>
              <a:rPr lang="nn-NO" dirty="0" smtClean="0"/>
              <a:t>Fordelar</a:t>
            </a:r>
          </a:p>
          <a:p>
            <a:pPr lvl="1"/>
            <a:r>
              <a:rPr lang="nn-NO" sz="1800" dirty="0" err="1"/>
              <a:t>Nærheit</a:t>
            </a:r>
            <a:r>
              <a:rPr lang="nn-NO" sz="1800" dirty="0"/>
              <a:t> til </a:t>
            </a:r>
            <a:r>
              <a:rPr lang="nn-NO" sz="1800" dirty="0" smtClean="0"/>
              <a:t>eigar og brukarane</a:t>
            </a:r>
            <a:endParaRPr lang="nn-NO" sz="1800" dirty="0"/>
          </a:p>
          <a:p>
            <a:pPr lvl="1"/>
            <a:r>
              <a:rPr lang="nn-NO" sz="1800" dirty="0"/>
              <a:t>God kjennskap til eigene system</a:t>
            </a:r>
          </a:p>
          <a:p>
            <a:pPr lvl="1"/>
            <a:r>
              <a:rPr lang="nn-NO" sz="1800" dirty="0" smtClean="0"/>
              <a:t>Korte </a:t>
            </a:r>
            <a:r>
              <a:rPr lang="nn-NO" sz="1800" dirty="0" err="1" smtClean="0"/>
              <a:t>beslutnigs</a:t>
            </a:r>
            <a:r>
              <a:rPr lang="nn-NO" sz="1800" dirty="0" smtClean="0"/>
              <a:t> vegar, raks endring</a:t>
            </a:r>
          </a:p>
          <a:p>
            <a:pPr lvl="1"/>
            <a:r>
              <a:rPr lang="nn-NO" sz="1800" dirty="0" smtClean="0"/>
              <a:t>Disponere tilsette etter behov</a:t>
            </a:r>
          </a:p>
          <a:p>
            <a:pPr lvl="1"/>
            <a:r>
              <a:rPr lang="nn-NO" sz="1800" dirty="0" smtClean="0"/>
              <a:t>God kontroll på drift og investerings budsjett</a:t>
            </a:r>
          </a:p>
          <a:p>
            <a:pPr lvl="1"/>
            <a:r>
              <a:rPr lang="nn-NO" sz="1800" dirty="0" smtClean="0"/>
              <a:t>God infrastruktur mellom </a:t>
            </a:r>
            <a:r>
              <a:rPr lang="nn-NO" sz="1800" dirty="0" err="1" smtClean="0"/>
              <a:t>driftsenter</a:t>
            </a:r>
            <a:r>
              <a:rPr lang="nn-NO" sz="1800" dirty="0" smtClean="0"/>
              <a:t> og kommunane</a:t>
            </a:r>
          </a:p>
          <a:p>
            <a:pPr lvl="1"/>
            <a:r>
              <a:rPr lang="nn-NO" sz="1800" dirty="0" smtClean="0"/>
              <a:t>Lave kostnadar</a:t>
            </a:r>
          </a:p>
          <a:p>
            <a:pPr lvl="1"/>
            <a:r>
              <a:rPr lang="nn-NO" sz="1800" b="1" dirty="0" smtClean="0"/>
              <a:t>God kontroll på eigne data</a:t>
            </a:r>
          </a:p>
          <a:p>
            <a:pPr lvl="1"/>
            <a:r>
              <a:rPr lang="nn-NO" sz="1800" dirty="0" smtClean="0"/>
              <a:t>Integrasjons moglegheiter</a:t>
            </a:r>
          </a:p>
          <a:p>
            <a:pPr lvl="1"/>
            <a:endParaRPr lang="nn-NO" sz="1800" dirty="0" smtClean="0"/>
          </a:p>
          <a:p>
            <a:pPr lvl="1"/>
            <a:endParaRPr lang="nn-NO" sz="1800" dirty="0" smtClean="0"/>
          </a:p>
        </p:txBody>
      </p:sp>
      <p:sp>
        <p:nvSpPr>
          <p:cNvPr id="4" name="TekstSylinder 3"/>
          <p:cNvSpPr txBox="1"/>
          <p:nvPr/>
        </p:nvSpPr>
        <p:spPr>
          <a:xfrm>
            <a:off x="6096000" y="1427419"/>
            <a:ext cx="51766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800" dirty="0" smtClean="0"/>
              <a:t>Ulemper</a:t>
            </a:r>
            <a:endParaRPr lang="nn-NO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n-NO" dirty="0" smtClean="0"/>
              <a:t>Person avhengig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n-NO" dirty="0" smtClean="0"/>
              <a:t>Kan verte for små miljø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n-NO" dirty="0" smtClean="0"/>
              <a:t>Få å dele grunn investeringane på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n-NO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n-NO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n-NO" dirty="0"/>
          </a:p>
        </p:txBody>
      </p:sp>
      <p:pic>
        <p:nvPicPr>
          <p:cNvPr id="5" name="Bilet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67529" cy="7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21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Ekstern drift av IKT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34065" y="1427419"/>
            <a:ext cx="4898922" cy="5297846"/>
          </a:xfrm>
        </p:spPr>
        <p:txBody>
          <a:bodyPr/>
          <a:lstStyle/>
          <a:p>
            <a:r>
              <a:rPr lang="nn-NO" dirty="0" smtClean="0"/>
              <a:t>Fordelar</a:t>
            </a:r>
          </a:p>
          <a:p>
            <a:pPr lvl="1"/>
            <a:r>
              <a:rPr lang="nn-NO" sz="1800" dirty="0" smtClean="0"/>
              <a:t>Klart økonomisk bilete av kva tenesta kostar</a:t>
            </a:r>
          </a:p>
          <a:p>
            <a:pPr lvl="1"/>
            <a:r>
              <a:rPr lang="nn-NO" sz="1800" dirty="0" smtClean="0"/>
              <a:t>Ikkje avhengig av enkelt personar</a:t>
            </a:r>
          </a:p>
          <a:p>
            <a:pPr lvl="2"/>
            <a:r>
              <a:rPr lang="nn-NO" sz="1400" dirty="0" smtClean="0"/>
              <a:t>Sjukdom, ferie og liknande</a:t>
            </a:r>
          </a:p>
          <a:p>
            <a:pPr lvl="1"/>
            <a:r>
              <a:rPr lang="nn-NO" sz="1800" dirty="0" err="1" smtClean="0"/>
              <a:t>Oppgraderte</a:t>
            </a:r>
            <a:r>
              <a:rPr lang="nn-NO" sz="1800" dirty="0" smtClean="0"/>
              <a:t> tekniske løysingar</a:t>
            </a:r>
          </a:p>
          <a:p>
            <a:pPr lvl="1"/>
            <a:r>
              <a:rPr lang="nn-NO" sz="1800" dirty="0" smtClean="0"/>
              <a:t>Fleire som deler på grunninvesteringane</a:t>
            </a:r>
          </a:p>
          <a:p>
            <a:pPr lvl="1"/>
            <a:r>
              <a:rPr lang="nn-NO" sz="1800" dirty="0" smtClean="0"/>
              <a:t>Utnytte stordrift, større en det vi kan få til i kommunale samarbeid</a:t>
            </a:r>
          </a:p>
          <a:p>
            <a:pPr lvl="1"/>
            <a:endParaRPr lang="nn-NO" sz="1800" dirty="0" smtClean="0"/>
          </a:p>
          <a:p>
            <a:pPr lvl="1"/>
            <a:endParaRPr lang="nn-NO" sz="1800" dirty="0" smtClean="0"/>
          </a:p>
        </p:txBody>
      </p:sp>
      <p:sp>
        <p:nvSpPr>
          <p:cNvPr id="4" name="TekstSylinder 3"/>
          <p:cNvSpPr txBox="1"/>
          <p:nvPr/>
        </p:nvSpPr>
        <p:spPr>
          <a:xfrm>
            <a:off x="6096000" y="1427419"/>
            <a:ext cx="51766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800" dirty="0" smtClean="0"/>
              <a:t>Ulemper</a:t>
            </a:r>
            <a:endParaRPr lang="nn-NO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n-NO" dirty="0" smtClean="0"/>
              <a:t>Får ikkje meir en det som vert betalt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n-NO" dirty="0" smtClean="0"/>
              <a:t>Linje kostnad og hastigheit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n-NO" dirty="0" smtClean="0"/>
              <a:t>Lite kunnskap om kunden (kommunen)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n-NO" dirty="0" smtClean="0"/>
              <a:t>Må følgje leverandør sin </a:t>
            </a:r>
            <a:r>
              <a:rPr lang="nn-NO" dirty="0" err="1" smtClean="0"/>
              <a:t>oppgraderings</a:t>
            </a:r>
            <a:r>
              <a:rPr lang="nn-NO" dirty="0" smtClean="0"/>
              <a:t>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n-NO" dirty="0" smtClean="0"/>
              <a:t>Lokal </a:t>
            </a:r>
            <a:r>
              <a:rPr lang="nn-NO" dirty="0" err="1" smtClean="0"/>
              <a:t>support</a:t>
            </a:r>
            <a:r>
              <a:rPr lang="nn-NO" dirty="0" smtClean="0"/>
              <a:t> er «vanskeleg»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n-NO" dirty="0"/>
              <a:t>Data utanfor eigen kontroll, kva skjer når vi skal flytte </a:t>
            </a:r>
            <a:r>
              <a:rPr lang="nn-NO" dirty="0" smtClean="0"/>
              <a:t>derifrå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n-NO" dirty="0" smtClean="0"/>
              <a:t>Må ha god bestillerkompetanse</a:t>
            </a:r>
            <a:endParaRPr lang="nn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n-NO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n-NO" dirty="0"/>
          </a:p>
        </p:txBody>
      </p:sp>
      <p:pic>
        <p:nvPicPr>
          <p:cNvPr id="5" name="Bilet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67529" cy="7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30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185062"/>
            <a:ext cx="10515600" cy="541325"/>
          </a:xfrm>
        </p:spPr>
        <p:txBody>
          <a:bodyPr>
            <a:normAutofit fontScale="90000"/>
          </a:bodyPr>
          <a:lstStyle/>
          <a:p>
            <a:r>
              <a:rPr lang="nb-NO" sz="3100" b="1" dirty="0"/>
              <a:t>Seks kommuner rundt Gardermoen inngår driftsavtale med </a:t>
            </a:r>
            <a:r>
              <a:rPr lang="nb-NO" sz="3100" b="1" dirty="0" err="1"/>
              <a:t>Tieto</a:t>
            </a:r>
            <a:r>
              <a:rPr lang="nb-NO" sz="3100" b="1" dirty="0"/>
              <a:t> Norge verdt 200 millioner </a:t>
            </a:r>
            <a:r>
              <a:rPr lang="nb-NO" sz="3100" b="1" dirty="0" smtClean="0"/>
              <a:t>kroner</a:t>
            </a:r>
            <a:r>
              <a:rPr lang="nb-NO" sz="3100" b="1" dirty="0"/>
              <a:t> </a:t>
            </a:r>
            <a:r>
              <a:rPr lang="nb-NO" sz="3100" b="1" dirty="0" smtClean="0"/>
              <a:t>for 4 år.</a:t>
            </a:r>
            <a:r>
              <a:rPr lang="nb-NO" dirty="0"/>
              <a:t/>
            </a:r>
            <a:br>
              <a:rPr lang="nb-NO" dirty="0"/>
            </a:b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DGI </a:t>
            </a:r>
            <a:r>
              <a:rPr lang="nn-NO" dirty="0" err="1" smtClean="0"/>
              <a:t>ca</a:t>
            </a:r>
            <a:r>
              <a:rPr lang="nn-NO" dirty="0" smtClean="0"/>
              <a:t> 17.500 brukarar, SSIKT </a:t>
            </a:r>
            <a:r>
              <a:rPr lang="nn-NO" dirty="0" err="1" smtClean="0"/>
              <a:t>ca</a:t>
            </a:r>
            <a:r>
              <a:rPr lang="nn-NO" dirty="0" smtClean="0"/>
              <a:t> 12.500</a:t>
            </a:r>
          </a:p>
          <a:p>
            <a:r>
              <a:rPr lang="nn-NO" dirty="0" smtClean="0"/>
              <a:t>DGI </a:t>
            </a:r>
            <a:r>
              <a:rPr lang="nn-NO" dirty="0" err="1" smtClean="0"/>
              <a:t>antall</a:t>
            </a:r>
            <a:r>
              <a:rPr lang="nn-NO" dirty="0" smtClean="0"/>
              <a:t> innbyggarar </a:t>
            </a:r>
            <a:r>
              <a:rPr lang="nn-NO" dirty="0" err="1" smtClean="0"/>
              <a:t>ca</a:t>
            </a:r>
            <a:r>
              <a:rPr lang="nn-NO" dirty="0" smtClean="0"/>
              <a:t> 100.000, SSIKT </a:t>
            </a:r>
            <a:r>
              <a:rPr lang="nn-NO" dirty="0" err="1" smtClean="0"/>
              <a:t>ca</a:t>
            </a:r>
            <a:r>
              <a:rPr lang="nn-NO" dirty="0" smtClean="0"/>
              <a:t> 50.000</a:t>
            </a:r>
          </a:p>
          <a:p>
            <a:r>
              <a:rPr lang="nn-NO" dirty="0" smtClean="0"/>
              <a:t>DGI har 40 tilsette, SSIKT får 22-24 i 2018</a:t>
            </a:r>
          </a:p>
          <a:p>
            <a:r>
              <a:rPr lang="nn-NO" dirty="0" smtClean="0"/>
              <a:t>DGI hadde i 2014 en gjeld på 99 millionar, siste år som IKS</a:t>
            </a:r>
          </a:p>
          <a:p>
            <a:r>
              <a:rPr lang="nn-NO" dirty="0" smtClean="0"/>
              <a:t>DGI hadde i 2014 lønskostnadar på 31 millionar</a:t>
            </a:r>
          </a:p>
          <a:p>
            <a:r>
              <a:rPr lang="nn-NO" dirty="0" smtClean="0"/>
              <a:t>SSIKT vil i 2018 ha lønskostnadar på 18 millionar                                   </a:t>
            </a:r>
            <a:r>
              <a:rPr lang="nn-NO" sz="1000" dirty="0" smtClean="0"/>
              <a:t>(estimert, alle IKT folka i kommunane + dei fag- og </a:t>
            </a:r>
            <a:r>
              <a:rPr lang="nn-NO" sz="1000" smtClean="0"/>
              <a:t>tekniske ressursane som </a:t>
            </a:r>
            <a:r>
              <a:rPr lang="nn-NO" sz="1000" dirty="0" smtClean="0"/>
              <a:t>er i SSIKT i dag)</a:t>
            </a:r>
          </a:p>
          <a:p>
            <a:r>
              <a:rPr lang="nn-NO" sz="1000" dirty="0" smtClean="0"/>
              <a:t>(økonomitala frå DGI er hente frå </a:t>
            </a:r>
            <a:r>
              <a:rPr lang="nn-NO" sz="1000" dirty="0" err="1" smtClean="0"/>
              <a:t>årsreknskapet</a:t>
            </a:r>
            <a:r>
              <a:rPr lang="nn-NO" sz="1000" dirty="0" smtClean="0"/>
              <a:t> for 2014)</a:t>
            </a:r>
          </a:p>
          <a:p>
            <a:endParaRPr lang="nn-NO" dirty="0"/>
          </a:p>
        </p:txBody>
      </p:sp>
      <p:pic>
        <p:nvPicPr>
          <p:cNvPr id="4" name="Bilet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67529" cy="7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0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819915"/>
            <a:ext cx="10515600" cy="951611"/>
          </a:xfrm>
        </p:spPr>
        <p:txBody>
          <a:bodyPr>
            <a:normAutofit/>
          </a:bodyPr>
          <a:lstStyle/>
          <a:p>
            <a:r>
              <a:rPr lang="nn-NO" dirty="0" smtClean="0"/>
              <a:t>Brukaren i fokus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Brukaren har stort fokus for SSIKT, vi er her for dei, ikkje oss sjølve</a:t>
            </a:r>
          </a:p>
          <a:p>
            <a:r>
              <a:rPr lang="nn-NO" dirty="0" smtClean="0"/>
              <a:t>Dei skal oppleve at utstyret og løysingane er operative</a:t>
            </a:r>
          </a:p>
          <a:p>
            <a:r>
              <a:rPr lang="nn-NO" dirty="0" smtClean="0"/>
              <a:t>Om det er problem, skal SSIKT ha gode rutinar for å løyse problema</a:t>
            </a:r>
          </a:p>
          <a:p>
            <a:r>
              <a:rPr lang="nn-NO" dirty="0" smtClean="0"/>
              <a:t>SSIKT skal støtte nye måtar og jobbe på som strategigruppa og organisasjonen ynskjer å ta i bruk</a:t>
            </a:r>
          </a:p>
          <a:p>
            <a:r>
              <a:rPr lang="nn-NO" dirty="0" smtClean="0"/>
              <a:t>Brukaren skal alltid ha eit kontaktpunkt som er betjent i «opningstida»</a:t>
            </a:r>
          </a:p>
          <a:p>
            <a:endParaRPr lang="nn-NO" dirty="0" smtClean="0"/>
          </a:p>
          <a:p>
            <a:endParaRPr lang="nn-NO" dirty="0" smtClean="0"/>
          </a:p>
          <a:p>
            <a:endParaRPr lang="nn-NO" dirty="0"/>
          </a:p>
        </p:txBody>
      </p:sp>
      <p:pic>
        <p:nvPicPr>
          <p:cNvPr id="4" name="Bilet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67529" cy="7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62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Brukarundersøking samla</a:t>
            </a:r>
            <a:endParaRPr lang="nn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/>
          </p:nvPr>
        </p:nvGraphicFramePr>
        <p:xfrm>
          <a:off x="1066800" y="1690687"/>
          <a:ext cx="10896600" cy="4481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0326">
                  <a:extLst>
                    <a:ext uri="{9D8B030D-6E8A-4147-A177-3AD203B41FA5}">
                      <a16:colId xmlns:a16="http://schemas.microsoft.com/office/drawing/2014/main" xmlns="" val="4244314494"/>
                    </a:ext>
                  </a:extLst>
                </a:gridCol>
                <a:gridCol w="1318137">
                  <a:extLst>
                    <a:ext uri="{9D8B030D-6E8A-4147-A177-3AD203B41FA5}">
                      <a16:colId xmlns:a16="http://schemas.microsoft.com/office/drawing/2014/main" xmlns="" val="202811982"/>
                    </a:ext>
                  </a:extLst>
                </a:gridCol>
                <a:gridCol w="1318137">
                  <a:extLst>
                    <a:ext uri="{9D8B030D-6E8A-4147-A177-3AD203B41FA5}">
                      <a16:colId xmlns:a16="http://schemas.microsoft.com/office/drawing/2014/main" xmlns="" val="2906549912"/>
                    </a:ext>
                  </a:extLst>
                </a:gridCol>
              </a:tblGrid>
              <a:tr h="344732">
                <a:tc>
                  <a:txBody>
                    <a:bodyPr/>
                    <a:lstStyle/>
                    <a:p>
                      <a:pPr algn="l" fontAlgn="ctr"/>
                      <a:r>
                        <a:rPr lang="nn-NO" sz="900" u="none" strike="noStrike">
                          <a:effectLst/>
                        </a:rPr>
                        <a:t>Spørsmål</a:t>
                      </a:r>
                      <a:endParaRPr lang="nn-NO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900" u="none" strike="noStrike">
                          <a:effectLst/>
                        </a:rPr>
                        <a:t>Snitt SSIKT</a:t>
                      </a:r>
                      <a:endParaRPr lang="nn-NO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900" u="none" strike="noStrike">
                          <a:effectLst/>
                        </a:rPr>
                        <a:t>Snitt Norge</a:t>
                      </a:r>
                      <a:endParaRPr lang="nn-NO" sz="9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59028601"/>
                  </a:ext>
                </a:extLst>
              </a:tr>
              <a:tr h="34473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u="none" strike="noStrike">
                          <a:effectLst/>
                        </a:rPr>
                        <a:t>IKT-avdelingen er imøtekommende når jeg tar kontakt  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4,8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4,8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4915158"/>
                  </a:ext>
                </a:extLst>
              </a:tr>
              <a:tr h="344732"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 dirty="0">
                          <a:effectLst/>
                        </a:rPr>
                        <a:t>IKT-</a:t>
                      </a:r>
                      <a:r>
                        <a:rPr lang="nn-NO" sz="1100" u="none" strike="noStrike" dirty="0" err="1">
                          <a:effectLst/>
                        </a:rPr>
                        <a:t>avdelingen</a:t>
                      </a:r>
                      <a:r>
                        <a:rPr lang="nn-NO" sz="1100" u="none" strike="noStrike" dirty="0">
                          <a:effectLst/>
                        </a:rPr>
                        <a:t> yter god service ved </a:t>
                      </a:r>
                      <a:r>
                        <a:rPr lang="nn-NO" sz="1100" u="none" strike="noStrike" dirty="0" err="1">
                          <a:effectLst/>
                        </a:rPr>
                        <a:t>henvendelser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4,5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4,6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19213004"/>
                  </a:ext>
                </a:extLst>
              </a:tr>
              <a:tr h="344732"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IKT-avdelingen har evne til å sette seg inn i aktuelle problemstilling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4,6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4,6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55524629"/>
                  </a:ext>
                </a:extLst>
              </a:tr>
              <a:tr h="34473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u="none" strike="noStrike">
                          <a:effectLst/>
                        </a:rPr>
                        <a:t>IKT-avdelingen viser tilstrekkelig fleksibilitet i forhold til mine behov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4,3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4,4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35604255"/>
                  </a:ext>
                </a:extLst>
              </a:tr>
              <a:tr h="344732"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IKT-avdelingen er løsningsorientert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4,6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4,6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07198015"/>
                  </a:ext>
                </a:extLst>
              </a:tr>
              <a:tr h="34473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u="none" strike="noStrike">
                          <a:effectLst/>
                        </a:rPr>
                        <a:t>IKT-avdelingen leverer tjenester med god kvalitet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4,4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4,5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2825289"/>
                  </a:ext>
                </a:extLst>
              </a:tr>
              <a:tr h="34473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u="none" strike="noStrike">
                          <a:effectLst/>
                        </a:rPr>
                        <a:t>IKT-avdelingen gir svar/tilbakemelding innen det tidspunktet de har lovet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3,9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4,1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04392822"/>
                  </a:ext>
                </a:extLst>
              </a:tr>
              <a:tr h="344732"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 dirty="0">
                          <a:effectLst/>
                        </a:rPr>
                        <a:t>IKT-</a:t>
                      </a:r>
                      <a:r>
                        <a:rPr lang="nn-NO" sz="1100" u="none" strike="noStrike" dirty="0" err="1">
                          <a:effectLst/>
                        </a:rPr>
                        <a:t>avdelingen</a:t>
                      </a:r>
                      <a:r>
                        <a:rPr lang="nn-NO" sz="1100" u="none" strike="noStrike" dirty="0">
                          <a:effectLst/>
                        </a:rPr>
                        <a:t> er tilgjengelig i </a:t>
                      </a:r>
                      <a:r>
                        <a:rPr lang="nn-NO" sz="1100" u="none" strike="noStrike" dirty="0" err="1">
                          <a:effectLst/>
                        </a:rPr>
                        <a:t>arbeidstiden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4,1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4,2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82725451"/>
                  </a:ext>
                </a:extLst>
              </a:tr>
              <a:tr h="34473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u="none" strike="noStrike">
                          <a:effectLst/>
                        </a:rPr>
                        <a:t>IKT-avdelingen er tydelige på hva de kan hjelpe meg med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4,4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4,4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77113146"/>
                  </a:ext>
                </a:extLst>
              </a:tr>
              <a:tr h="34473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u="none" strike="noStrike">
                          <a:effectLst/>
                        </a:rPr>
                        <a:t>IKT-avdelingen har tilstrekkelig kapasitet/tid til å imøtekomme mine behov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3,5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3,8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76453834"/>
                  </a:ext>
                </a:extLst>
              </a:tr>
              <a:tr h="34473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u="none" strike="noStrike">
                          <a:effectLst/>
                        </a:rPr>
                        <a:t>Alt i alt, jeg er fornøyd med tjenesten jeg får fra IKT-avdelingen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4,3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4,4</a:t>
                      </a:r>
                      <a:endParaRPr lang="nn-N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21848644"/>
                  </a:ext>
                </a:extLst>
              </a:tr>
              <a:tr h="344732"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Snitt</a:t>
                      </a:r>
                      <a:endParaRPr lang="nn-NO" sz="1100" b="1" i="0" u="none" strike="noStrike">
                        <a:solidFill>
                          <a:srgbClr val="40546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>
                          <a:effectLst/>
                        </a:rPr>
                        <a:t>4,3</a:t>
                      </a:r>
                      <a:endParaRPr lang="nn-NO" sz="1100" b="1" i="0" u="none" strike="noStrike">
                        <a:solidFill>
                          <a:srgbClr val="40546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100" u="none" strike="noStrike" dirty="0">
                          <a:effectLst/>
                        </a:rPr>
                        <a:t>4,4</a:t>
                      </a:r>
                      <a:endParaRPr lang="nn-NO" sz="1100" b="1" i="0" u="none" strike="noStrike" dirty="0">
                        <a:solidFill>
                          <a:srgbClr val="40546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42500630"/>
                  </a:ext>
                </a:extLst>
              </a:tr>
            </a:tbl>
          </a:graphicData>
        </a:graphic>
      </p:graphicFrame>
      <p:pic>
        <p:nvPicPr>
          <p:cNvPr id="5" name="Bilet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67529" cy="7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502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/>
              <a:t>Serverom</a:t>
            </a:r>
            <a:r>
              <a:rPr lang="nn-NO" dirty="0"/>
              <a:t> på Hareid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n-NO" dirty="0" smtClean="0"/>
              <a:t>Heilt nytt, etablert hausten 2014.</a:t>
            </a:r>
          </a:p>
          <a:p>
            <a:r>
              <a:rPr lang="nn-NO" dirty="0" smtClean="0"/>
              <a:t>Skinne i tak – ikkje datagolv – bevisst!</a:t>
            </a:r>
          </a:p>
          <a:p>
            <a:r>
              <a:rPr lang="nn-NO" dirty="0" smtClean="0"/>
              <a:t>Ekstra djupe og vide rack.</a:t>
            </a:r>
          </a:p>
          <a:p>
            <a:r>
              <a:rPr lang="nn-NO" dirty="0" smtClean="0"/>
              <a:t>Ei sikring per UPS,</a:t>
            </a:r>
            <a:br>
              <a:rPr lang="nn-NO" dirty="0" smtClean="0"/>
            </a:br>
            <a:r>
              <a:rPr lang="nn-NO" dirty="0" smtClean="0"/>
              <a:t>ein UPS per rack-side (to per rack).</a:t>
            </a:r>
          </a:p>
          <a:p>
            <a:r>
              <a:rPr lang="nn-NO" dirty="0" smtClean="0"/>
              <a:t>Per no 5 rack, eitt for UPS og 4 for </a:t>
            </a:r>
            <a:r>
              <a:rPr lang="nn-NO" dirty="0"/>
              <a:t>1</a:t>
            </a:r>
            <a:r>
              <a:rPr lang="nn-NO" dirty="0" smtClean="0"/>
              <a:t>erver og lagring</a:t>
            </a:r>
          </a:p>
          <a:p>
            <a:r>
              <a:rPr lang="nn-NO" dirty="0" smtClean="0"/>
              <a:t>Plass til 1 rack til.</a:t>
            </a:r>
          </a:p>
          <a:p>
            <a:r>
              <a:rPr lang="nn-NO" dirty="0" smtClean="0"/>
              <a:t>Elektronisk </a:t>
            </a:r>
            <a:r>
              <a:rPr lang="nn-NO" dirty="0" err="1" smtClean="0"/>
              <a:t>adgangskontroll</a:t>
            </a:r>
            <a:r>
              <a:rPr lang="nn-NO" dirty="0" smtClean="0"/>
              <a:t>.</a:t>
            </a:r>
          </a:p>
          <a:p>
            <a:r>
              <a:rPr lang="nn-NO" dirty="0" err="1" smtClean="0"/>
              <a:t>Nødstraum</a:t>
            </a:r>
            <a:r>
              <a:rPr lang="nn-NO" dirty="0" smtClean="0"/>
              <a:t> er i sving 7-10 sek etter straumbrot.</a:t>
            </a:r>
          </a:p>
          <a:p>
            <a:r>
              <a:rPr lang="nn-NO" dirty="0" smtClean="0"/>
              <a:t>Redundant kjøling.</a:t>
            </a:r>
          </a:p>
          <a:p>
            <a:endParaRPr lang="nn-NO" dirty="0"/>
          </a:p>
        </p:txBody>
      </p:sp>
      <p:pic>
        <p:nvPicPr>
          <p:cNvPr id="7" name="Plasshaldar for innhald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  <p:pic>
        <p:nvPicPr>
          <p:cNvPr id="4" name="Bilet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4660" y="5862490"/>
            <a:ext cx="1777340" cy="9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3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/>
              <a:t>Serverom</a:t>
            </a:r>
            <a:r>
              <a:rPr lang="nn-NO" dirty="0" smtClean="0"/>
              <a:t> på Hareid</a:t>
            </a:r>
            <a:endParaRPr lang="nn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740" y="1767103"/>
            <a:ext cx="2447627" cy="4924254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2366" y="1767103"/>
            <a:ext cx="3474905" cy="189781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3790" y="1767103"/>
            <a:ext cx="4724163" cy="352719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2365" y="3664915"/>
            <a:ext cx="3978034" cy="29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2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SSIKT vedtekter - </a:t>
            </a:r>
            <a:r>
              <a:rPr lang="nn-NO" dirty="0"/>
              <a:t>§ 3 FØREMÅL</a:t>
            </a:r>
            <a:br>
              <a:rPr lang="nn-NO" dirty="0"/>
            </a:b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n-NO" dirty="0" smtClean="0"/>
              <a:t>SSIKT </a:t>
            </a:r>
            <a:r>
              <a:rPr lang="nn-NO" dirty="0"/>
              <a:t>skal gjennom målretta bruk av informasjons- og kommunikasjonsteknologi fremje utvikling av tenesteproduksjon, innbyggjardeltaking og administrative tenester i deltakarkommunane</a:t>
            </a:r>
            <a:r>
              <a:rPr lang="nn-NO" dirty="0" smtClean="0"/>
              <a:t>.</a:t>
            </a:r>
            <a:endParaRPr lang="nn-NO" dirty="0"/>
          </a:p>
          <a:p>
            <a:pPr lvl="0"/>
            <a:r>
              <a:rPr lang="nn-NO" dirty="0"/>
              <a:t>SSIKT skal ta vare på oppgåvene til deltakarkommunane knytt til drift, service og utvikling av informasjons- og kommunikasjonsteknologi</a:t>
            </a:r>
            <a:r>
              <a:rPr lang="nn-NO" dirty="0" smtClean="0"/>
              <a:t>.</a:t>
            </a:r>
            <a:endParaRPr lang="nn-NO" dirty="0"/>
          </a:p>
          <a:p>
            <a:pPr lvl="0"/>
            <a:r>
              <a:rPr lang="nn-NO" dirty="0"/>
              <a:t>SSIKT kan også ta slike oppgåver for andre enn deltakarkommunane, innanfor dei </a:t>
            </a:r>
            <a:r>
              <a:rPr lang="nn-NO" dirty="0" smtClean="0"/>
              <a:t>rammene </a:t>
            </a:r>
            <a:r>
              <a:rPr lang="nn-NO" dirty="0"/>
              <a:t>styret set fast.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xmlns="" val="39254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Overordna </a:t>
            </a:r>
            <a:r>
              <a:rPr lang="nn-NO" b="1" dirty="0" smtClean="0"/>
              <a:t>målsetjing – frå SLA</a:t>
            </a:r>
            <a:r>
              <a:rPr lang="nn-NO" b="1" dirty="0"/>
              <a:t/>
            </a:r>
            <a:br>
              <a:rPr lang="nn-NO" b="1" dirty="0"/>
            </a:b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SSIKT </a:t>
            </a:r>
            <a:r>
              <a:rPr lang="nn-NO" dirty="0"/>
              <a:t>skal ta seg av installasjon, konfigurasjon, overvaking og operasjonell drift av alle IKT tenester, skildra i denne avtalen. Dette for å effektivisere og gi høgare kvalitet på IKT drifta gjennom stordriftsfordelar. SSIKT skal nytte moderne, framtidsretta løysingar for å kunne levere best mogleg tenester ut til brukarane. SSIKT skal levere stabile og kvalitetssikra IKT løysingar til sluttbrukarane i alle kommunane.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xmlns="" val="16550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Litt historikk - SSIKT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n-NO" dirty="0" smtClean="0"/>
              <a:t>2005 -  Samarbeid ved innkjøp av program (</a:t>
            </a:r>
            <a:r>
              <a:rPr lang="nn-NO" dirty="0" err="1" smtClean="0"/>
              <a:t>ePhorte</a:t>
            </a:r>
            <a:r>
              <a:rPr lang="nn-NO" dirty="0" smtClean="0"/>
              <a:t>)</a:t>
            </a:r>
          </a:p>
          <a:p>
            <a:r>
              <a:rPr lang="nn-NO" dirty="0" smtClean="0"/>
              <a:t>2008 – Felles drift av økonomi- og lønssystem</a:t>
            </a:r>
          </a:p>
          <a:p>
            <a:r>
              <a:rPr lang="nn-NO" dirty="0" smtClean="0"/>
              <a:t>2012 - Felles drift av </a:t>
            </a:r>
            <a:r>
              <a:rPr lang="nn-NO" dirty="0" err="1" smtClean="0"/>
              <a:t>Gerica</a:t>
            </a:r>
            <a:endParaRPr lang="nn-NO" dirty="0" smtClean="0"/>
          </a:p>
          <a:p>
            <a:r>
              <a:rPr lang="nn-NO" dirty="0" smtClean="0"/>
              <a:t>2013 – Nye vedtekter som gjer SSIKT til eit formelt samarbeid</a:t>
            </a:r>
          </a:p>
          <a:p>
            <a:r>
              <a:rPr lang="nn-NO" dirty="0" smtClean="0"/>
              <a:t>2014 – Starta flytting av resten av IKT løysingane</a:t>
            </a:r>
          </a:p>
          <a:p>
            <a:r>
              <a:rPr lang="nn-NO" dirty="0" smtClean="0"/>
              <a:t>2015 – Alle rådhusa og SSIKT knytt saman med eigen redundant fiber 		    infrastruktur </a:t>
            </a:r>
          </a:p>
          <a:p>
            <a:r>
              <a:rPr lang="nn-NO" dirty="0" smtClean="0"/>
              <a:t>2016 – Starta arbeidd med å reorganisere SSITK</a:t>
            </a:r>
          </a:p>
          <a:p>
            <a:r>
              <a:rPr lang="nn-NO" dirty="0" smtClean="0"/>
              <a:t>2017 – </a:t>
            </a:r>
            <a:r>
              <a:rPr lang="nn-NO" dirty="0"/>
              <a:t>D</a:t>
            </a:r>
            <a:r>
              <a:rPr lang="nn-NO" dirty="0" smtClean="0"/>
              <a:t>agleg leiar tilsett i 100% stilling</a:t>
            </a:r>
          </a:p>
          <a:p>
            <a:r>
              <a:rPr lang="nn-NO" dirty="0" smtClean="0"/>
              <a:t>2017 – Strategigruppa får ny leiar i 60 % stilling (Tor Halvard Botnen) </a:t>
            </a:r>
            <a:endParaRPr lang="nn-NO" dirty="0"/>
          </a:p>
        </p:txBody>
      </p:sp>
      <p:pic>
        <p:nvPicPr>
          <p:cNvPr id="4" name="Bilet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67529" cy="7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0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Dagens status - organisering</a:t>
            </a:r>
            <a:endParaRPr lang="nn-NO" dirty="0"/>
          </a:p>
        </p:txBody>
      </p:sp>
      <p:pic>
        <p:nvPicPr>
          <p:cNvPr id="4" name="Bilet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67529" cy="765816"/>
          </a:xfrm>
          <a:prstGeom prst="rect">
            <a:avLst/>
          </a:prstGeom>
        </p:spPr>
      </p:pic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97232" y="1486079"/>
            <a:ext cx="7735922" cy="511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02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Dagens status - organisering</a:t>
            </a:r>
            <a:endParaRPr lang="nn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4805" y="1419101"/>
            <a:ext cx="7017027" cy="5266873"/>
          </a:xfrm>
          <a:prstGeom prst="rect">
            <a:avLst/>
          </a:prstGeom>
        </p:spPr>
      </p:pic>
      <p:pic>
        <p:nvPicPr>
          <p:cNvPr id="4" name="Bilet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67529" cy="7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98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Framtidig organisering</a:t>
            </a:r>
            <a:endParaRPr lang="nn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8650" y="1314985"/>
            <a:ext cx="6950342" cy="5486067"/>
          </a:xfrm>
          <a:prstGeom prst="rect">
            <a:avLst/>
          </a:prstGeom>
        </p:spPr>
      </p:pic>
      <p:pic>
        <p:nvPicPr>
          <p:cNvPr id="4" name="Bilet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67529" cy="7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02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Framtidig organisering</a:t>
            </a:r>
            <a:endParaRPr lang="nn-NO" dirty="0"/>
          </a:p>
        </p:txBody>
      </p:sp>
      <p:pic>
        <p:nvPicPr>
          <p:cNvPr id="4" name="Bilet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67529" cy="765816"/>
          </a:xfrm>
          <a:prstGeom prst="rect">
            <a:avLst/>
          </a:prstGeom>
        </p:spPr>
      </p:pic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23687" y="1825625"/>
            <a:ext cx="5482943" cy="502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6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Strategigruppa - SSIKT</a:t>
            </a:r>
            <a:endParaRPr lang="nn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4766" y="647290"/>
            <a:ext cx="7277902" cy="5886246"/>
          </a:xfrm>
          <a:prstGeom prst="rect">
            <a:avLst/>
          </a:prstGeom>
        </p:spPr>
      </p:pic>
      <p:pic>
        <p:nvPicPr>
          <p:cNvPr id="4" name="Bilet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67529" cy="7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56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925</Words>
  <Application>Microsoft Office PowerPoint</Application>
  <PresentationFormat>Egendefinert</PresentationFormat>
  <Paragraphs>147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0" baseType="lpstr">
      <vt:lpstr>Office-tema</vt:lpstr>
      <vt:lpstr>Guttorm Rimstad Dagleg leiar - SSIKT</vt:lpstr>
      <vt:lpstr>SSIKT vedtekter - § 3 FØREMÅL </vt:lpstr>
      <vt:lpstr>Overordna målsetjing – frå SLA </vt:lpstr>
      <vt:lpstr>Litt historikk - SSIKT</vt:lpstr>
      <vt:lpstr>Dagens status - organisering</vt:lpstr>
      <vt:lpstr>Dagens status - organisering</vt:lpstr>
      <vt:lpstr>Framtidig organisering</vt:lpstr>
      <vt:lpstr>Framtidig organisering</vt:lpstr>
      <vt:lpstr>Strategigruppa - SSIKT</vt:lpstr>
      <vt:lpstr>Arbeidsoppgåver - kort sikt. (2017)</vt:lpstr>
      <vt:lpstr>Arbeidsoppgåver – lenger sikt.(2018 )</vt:lpstr>
      <vt:lpstr>Intern vs ekstern drift av IKT (SSIKT vs ekstern)</vt:lpstr>
      <vt:lpstr>Intern drift av IKT</vt:lpstr>
      <vt:lpstr>Ekstern drift av IKT</vt:lpstr>
      <vt:lpstr>Seks kommuner rundt Gardermoen inngår driftsavtale med Tieto Norge verdt 200 millioner kroner for 4 år. </vt:lpstr>
      <vt:lpstr>Brukaren i fokus</vt:lpstr>
      <vt:lpstr>Brukarundersøking samla</vt:lpstr>
      <vt:lpstr>Serverom på Hareid</vt:lpstr>
      <vt:lpstr>Serverom på Hareid</vt:lpstr>
    </vt:vector>
  </TitlesOfParts>
  <Company>SSIKT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Guttorm Rimstad Dagleg leiar - SSIKT</dc:title>
  <dc:creator>Guttorm Rimstad</dc:creator>
  <cp:lastModifiedBy>bk</cp:lastModifiedBy>
  <cp:revision>44</cp:revision>
  <dcterms:created xsi:type="dcterms:W3CDTF">2017-03-15T16:57:37Z</dcterms:created>
  <dcterms:modified xsi:type="dcterms:W3CDTF">2017-03-31T07:40:52Z</dcterms:modified>
</cp:coreProperties>
</file>