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91" r:id="rId2"/>
    <p:sldId id="402" r:id="rId3"/>
    <p:sldId id="416" r:id="rId4"/>
    <p:sldId id="421" r:id="rId5"/>
    <p:sldId id="389" r:id="rId6"/>
    <p:sldId id="394" r:id="rId7"/>
    <p:sldId id="395" r:id="rId8"/>
    <p:sldId id="417" r:id="rId9"/>
    <p:sldId id="418" r:id="rId10"/>
    <p:sldId id="397" r:id="rId11"/>
    <p:sldId id="419" r:id="rId12"/>
    <p:sldId id="420" r:id="rId13"/>
    <p:sldId id="398" r:id="rId14"/>
    <p:sldId id="392" r:id="rId15"/>
    <p:sldId id="393" r:id="rId16"/>
    <p:sldId id="390" r:id="rId17"/>
    <p:sldId id="415" r:id="rId18"/>
    <p:sldId id="414" r:id="rId19"/>
    <p:sldId id="413" r:id="rId20"/>
    <p:sldId id="412" r:id="rId21"/>
    <p:sldId id="411" r:id="rId22"/>
    <p:sldId id="409" r:id="rId23"/>
    <p:sldId id="408" r:id="rId24"/>
    <p:sldId id="407" r:id="rId25"/>
    <p:sldId id="406" r:id="rId26"/>
    <p:sldId id="405" r:id="rId27"/>
    <p:sldId id="404" r:id="rId28"/>
    <p:sldId id="403" r:id="rId2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606" autoAdjust="0"/>
    <p:restoredTop sz="96602" autoAdjust="0"/>
  </p:normalViewPr>
  <p:slideViewPr>
    <p:cSldViewPr>
      <p:cViewPr varScale="1">
        <p:scale>
          <a:sx n="112" d="100"/>
          <a:sy n="112" d="100"/>
        </p:scale>
        <p:origin x="-9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C996E-9A23-40BA-ADB2-88B9AB9B0016}" type="datetimeFigureOut">
              <a:rPr lang="nb-NO" smtClean="0"/>
              <a:pPr/>
              <a:t>31.03.2017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136EA-8062-457A-B37F-F19C2E08FC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6469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0C2A1-35BF-4435-99B2-A790ACDB27B6}" type="datetimeFigureOut">
              <a:rPr lang="nb-NO" smtClean="0"/>
              <a:pPr/>
              <a:t>31.03.2017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1B1B3-F19E-440A-A4EC-7949ADAD01BF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98187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vdeling\Servicekontoret\Bård Inge\PowerPoint tema\Volda kommune pptheme slide1 v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427984" y="1484784"/>
            <a:ext cx="4320480" cy="1614041"/>
          </a:xfrm>
        </p:spPr>
        <p:txBody>
          <a:bodyPr/>
          <a:lstStyle>
            <a:lvl1pPr>
              <a:defRPr b="0" cap="none" spc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499992" y="3573016"/>
            <a:ext cx="4136504" cy="15841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C727-4AB8-4C38-B1A3-6F307C1F5E77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1642-EFF1-40A6-8D7E-CF2D9EF8CC38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17894-E9FF-4DB2-8E80-7E6947E3D956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6FBB5-F618-46F0-929E-B5BAD7259755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28B-1187-4FFD-B5C2-88505DA6AE33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77492-8395-44A8-B229-4780FC4BA414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5E8C-0D80-40A8-9624-07C98385FB04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9D84-91D0-47AC-A030-A391680C53E8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111E0-561B-4FB1-A4CB-C1A0022EA7B6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1DB9-6DB4-405E-A936-0FD7067F5E91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1156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6A664-9317-48F9-98EA-A08E3120C8DE}" type="datetime1">
              <a:rPr lang="nb-NO" smtClean="0"/>
              <a:pPr/>
              <a:t>31.03.2017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B629-6610-4FDF-9A62-609475074C04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elsedirektoratet.no/tilskudd/helsestasjons-og-skolehelsetjenesten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helsedirektoratet.no/Lists/Publikasjoner/Attachments/1239/Kartlegging%20av%20&#229;rsverk%20i%20helsestasjons-%20og%20skolehelsetjenesten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acebook.com/media/set/?set=a.157251040981572.34215.157248190981857&amp;type=1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Helsestasjonen i Volda</a:t>
            </a:r>
            <a:endParaRPr lang="nn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 smtClean="0"/>
          </a:p>
          <a:p>
            <a:endParaRPr lang="nb-NO" dirty="0"/>
          </a:p>
          <a:p>
            <a:r>
              <a:rPr lang="nb-NO" dirty="0" smtClean="0"/>
              <a:t>Presentasjon </a:t>
            </a:r>
            <a:r>
              <a:rPr lang="nb-NO" dirty="0" err="1" smtClean="0"/>
              <a:t>driftstyret</a:t>
            </a:r>
            <a:r>
              <a:rPr lang="nb-NO" dirty="0" smtClean="0"/>
              <a:t> 150317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11560" y="6356350"/>
            <a:ext cx="4896544" cy="365125"/>
          </a:xfrm>
        </p:spPr>
        <p:txBody>
          <a:bodyPr/>
          <a:lstStyle/>
          <a:p>
            <a:fld id="{7846028B-1187-4FFD-B5C2-88505DA6AE33}" type="datetime1">
              <a:rPr lang="nb-NO" smtClean="0"/>
              <a:pPr/>
              <a:t>31.03.2017</a:t>
            </a:fld>
            <a:r>
              <a:rPr lang="nb-NO" dirty="0" smtClean="0"/>
              <a:t>                          RAUS  MODIG LÆRANDE  KOMPETENT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6372200" y="6309320"/>
            <a:ext cx="1447800" cy="365125"/>
          </a:xfrm>
        </p:spPr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99383268"/>
      </p:ext>
    </p:extLst>
  </p:cSld>
  <p:clrMapOvr>
    <a:masterClrMapping/>
  </p:clrMapOvr>
  <p:transition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Helsestasjonen i </a:t>
            </a:r>
            <a:r>
              <a:rPr lang="nb-NO" dirty="0" smtClean="0"/>
              <a:t>Volda</a:t>
            </a:r>
            <a:br>
              <a:rPr lang="nb-NO" dirty="0" smtClean="0"/>
            </a:br>
            <a:r>
              <a:rPr lang="nb-NO" sz="2700" dirty="0" err="1" smtClean="0"/>
              <a:t>Skolehelseteneste</a:t>
            </a:r>
            <a:endParaRPr lang="nn-NO" sz="27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2400" dirty="0" smtClean="0"/>
              <a:t>Kontor/trefftid på alle </a:t>
            </a:r>
            <a:r>
              <a:rPr lang="nb-NO" sz="2400" dirty="0" err="1" smtClean="0"/>
              <a:t>skulane</a:t>
            </a:r>
            <a:r>
              <a:rPr lang="nb-NO" sz="2400" dirty="0" smtClean="0"/>
              <a:t> i Volda</a:t>
            </a:r>
          </a:p>
          <a:p>
            <a:r>
              <a:rPr lang="nb-NO" sz="2000" dirty="0" err="1" smtClean="0"/>
              <a:t>Skulestartundersøking</a:t>
            </a:r>
            <a:r>
              <a:rPr lang="nb-NO" sz="2000" dirty="0" smtClean="0"/>
              <a:t> v.5-6år</a:t>
            </a:r>
          </a:p>
          <a:p>
            <a:r>
              <a:rPr lang="nb-NO" sz="2000" dirty="0" smtClean="0"/>
              <a:t>Individuell helsesamtale 2. og 8 klasse</a:t>
            </a:r>
          </a:p>
          <a:p>
            <a:r>
              <a:rPr lang="nb-NO" sz="2000" dirty="0" err="1" smtClean="0"/>
              <a:t>Vekstutvikling</a:t>
            </a:r>
            <a:r>
              <a:rPr lang="nb-NO" sz="2000" dirty="0" smtClean="0"/>
              <a:t> 3 klasse</a:t>
            </a:r>
          </a:p>
          <a:p>
            <a:r>
              <a:rPr lang="nb-NO" sz="2000" dirty="0" smtClean="0"/>
              <a:t>Pubertet, helse og livsstil 5.(6+7)klasse. </a:t>
            </a:r>
          </a:p>
          <a:p>
            <a:r>
              <a:rPr lang="nb-NO" sz="2000" dirty="0" smtClean="0"/>
              <a:t>Prosjekt 5 </a:t>
            </a:r>
            <a:r>
              <a:rPr lang="nb-NO" sz="2000" dirty="0" err="1" smtClean="0"/>
              <a:t>kl</a:t>
            </a:r>
            <a:r>
              <a:rPr lang="nb-NO" sz="2000" dirty="0" smtClean="0"/>
              <a:t> </a:t>
            </a:r>
            <a:r>
              <a:rPr lang="nb-NO" sz="2000" dirty="0" err="1" smtClean="0"/>
              <a:t>saman</a:t>
            </a:r>
            <a:r>
              <a:rPr lang="nb-NO" sz="2000" dirty="0" smtClean="0"/>
              <a:t> med fysioterapeut</a:t>
            </a:r>
          </a:p>
          <a:p>
            <a:r>
              <a:rPr lang="nb-NO" sz="2000" dirty="0" smtClean="0"/>
              <a:t>Vaksine 2kl, 6kl, 7kl og 10kl</a:t>
            </a:r>
          </a:p>
          <a:p>
            <a:r>
              <a:rPr lang="nb-NO" sz="2000" dirty="0" smtClean="0"/>
              <a:t>Prevensjon og seksuell helse 10kl.</a:t>
            </a:r>
          </a:p>
          <a:p>
            <a:r>
              <a:rPr lang="nb-NO" sz="2000" dirty="0" err="1" smtClean="0"/>
              <a:t>Deltek</a:t>
            </a:r>
            <a:r>
              <a:rPr lang="nb-NO" sz="2000" dirty="0" smtClean="0"/>
              <a:t> i ulike </a:t>
            </a:r>
            <a:r>
              <a:rPr lang="nb-NO" sz="2000" dirty="0" err="1" smtClean="0"/>
              <a:t>skuleprogram</a:t>
            </a:r>
            <a:r>
              <a:rPr lang="nb-NO" sz="2000" dirty="0" smtClean="0"/>
              <a:t> psykisk helse</a:t>
            </a:r>
          </a:p>
          <a:p>
            <a:r>
              <a:rPr lang="nb-NO" sz="2000" dirty="0" smtClean="0"/>
              <a:t>Skilsmissegruppe</a:t>
            </a:r>
            <a:endParaRPr lang="nn-NO" sz="20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Volda </a:t>
            </a:r>
            <a:r>
              <a:rPr lang="nb-NO" dirty="0" err="1" smtClean="0"/>
              <a:t>vg</a:t>
            </a:r>
            <a:r>
              <a:rPr lang="nb-NO" dirty="0" smtClean="0"/>
              <a:t> skule</a:t>
            </a:r>
          </a:p>
          <a:p>
            <a:r>
              <a:rPr lang="nb-NO" sz="2000" dirty="0" smtClean="0"/>
              <a:t>Trefftid kvar veke</a:t>
            </a:r>
          </a:p>
          <a:p>
            <a:r>
              <a:rPr lang="nb-NO" sz="2000" dirty="0" smtClean="0"/>
              <a:t>Individuell helsesamtale med alle </a:t>
            </a:r>
            <a:r>
              <a:rPr lang="nb-NO" sz="2000" dirty="0" err="1" smtClean="0"/>
              <a:t>elevane</a:t>
            </a:r>
            <a:r>
              <a:rPr lang="nb-NO" sz="2000" dirty="0" smtClean="0"/>
              <a:t> i 1kl</a:t>
            </a:r>
          </a:p>
          <a:p>
            <a:r>
              <a:rPr lang="nb-NO" sz="2000" dirty="0" err="1" smtClean="0"/>
              <a:t>Oppfølgingsamtalar</a:t>
            </a:r>
            <a:r>
              <a:rPr lang="nb-NO" sz="2000" dirty="0" smtClean="0"/>
              <a:t> / samarbeidsmøter</a:t>
            </a:r>
          </a:p>
          <a:p>
            <a:r>
              <a:rPr lang="nb-NO" sz="2000" dirty="0" smtClean="0"/>
              <a:t>VIP. </a:t>
            </a:r>
            <a:r>
              <a:rPr lang="nb-NO" sz="2000" dirty="0" err="1" smtClean="0"/>
              <a:t>Skuleprogram</a:t>
            </a:r>
            <a:r>
              <a:rPr lang="nb-NO" sz="2000" dirty="0" smtClean="0"/>
              <a:t> psykisk helse i 1. klasse.</a:t>
            </a:r>
          </a:p>
          <a:p>
            <a:r>
              <a:rPr lang="nb-NO" sz="2000" dirty="0" smtClean="0"/>
              <a:t>Meningokokkvaksine til ungdom 17-19 år. </a:t>
            </a:r>
            <a:r>
              <a:rPr lang="nb-NO" sz="2000" dirty="0" err="1" smtClean="0"/>
              <a:t>Ca</a:t>
            </a:r>
            <a:r>
              <a:rPr lang="nb-NO" sz="2000" dirty="0" smtClean="0"/>
              <a:t> 130stk pr år.</a:t>
            </a:r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sz="2000" dirty="0" smtClean="0"/>
          </a:p>
          <a:p>
            <a:pPr marL="0" indent="0">
              <a:buNone/>
            </a:pPr>
            <a:endParaRPr lang="nb-NO" sz="2000" dirty="0" smtClean="0"/>
          </a:p>
          <a:p>
            <a:endParaRPr lang="nb-NO" sz="2000" dirty="0" smtClean="0"/>
          </a:p>
          <a:p>
            <a:endParaRPr lang="nb-NO" sz="2000" dirty="0" smtClean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28B-1187-4FFD-B5C2-88505DA6AE33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050241725"/>
      </p:ext>
    </p:extLst>
  </p:cSld>
  <p:clrMapOvr>
    <a:masterClrMapping/>
  </p:clrMapOvr>
  <p:transition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Helsestasjonen i Volda</a:t>
            </a:r>
            <a:br>
              <a:rPr lang="nb-NO" dirty="0"/>
            </a:br>
            <a:r>
              <a:rPr lang="nb-NO" sz="2700" dirty="0" err="1"/>
              <a:t>Skolehelseteneste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HFU – helsestasjon for ungdom 16(13)-23 år, 1,5t pr veke. Gir </a:t>
            </a:r>
            <a:r>
              <a:rPr lang="nb-NO" dirty="0" err="1" smtClean="0"/>
              <a:t>tilbod</a:t>
            </a:r>
            <a:r>
              <a:rPr lang="nb-NO" dirty="0" smtClean="0"/>
              <a:t> til </a:t>
            </a:r>
            <a:r>
              <a:rPr lang="nb-NO" dirty="0" err="1" smtClean="0"/>
              <a:t>ungdomar</a:t>
            </a:r>
            <a:r>
              <a:rPr lang="nb-NO" dirty="0" smtClean="0"/>
              <a:t> i Ørsta</a:t>
            </a:r>
          </a:p>
          <a:p>
            <a:pPr>
              <a:buFontTx/>
              <a:buChar char="-"/>
            </a:pPr>
            <a:r>
              <a:rPr lang="nb-NO" sz="2000" dirty="0" smtClean="0"/>
              <a:t>2 helsesøstre + lege</a:t>
            </a:r>
          </a:p>
          <a:p>
            <a:pPr>
              <a:buFontTx/>
              <a:buChar char="-"/>
            </a:pPr>
            <a:r>
              <a:rPr lang="nb-NO" sz="2000" dirty="0" smtClean="0"/>
              <a:t>Prevensjon</a:t>
            </a:r>
          </a:p>
          <a:p>
            <a:pPr>
              <a:buFontTx/>
              <a:buChar char="-"/>
            </a:pPr>
            <a:r>
              <a:rPr lang="nb-NO" sz="2000" dirty="0" smtClean="0"/>
              <a:t>Seksualitet, fysisk og psykisk helse.</a:t>
            </a:r>
          </a:p>
          <a:p>
            <a:pPr>
              <a:buFontTx/>
              <a:buChar char="-"/>
            </a:pPr>
            <a:r>
              <a:rPr lang="nb-NO" sz="2000" dirty="0"/>
              <a:t>Testing på </a:t>
            </a:r>
            <a:r>
              <a:rPr lang="nb-NO" sz="2000" dirty="0" err="1"/>
              <a:t>kjønnssjukdomar</a:t>
            </a:r>
            <a:endParaRPr lang="nn-NO" sz="2000" dirty="0"/>
          </a:p>
          <a:p>
            <a:pPr>
              <a:buFontTx/>
              <a:buChar char="-"/>
            </a:pPr>
            <a:r>
              <a:rPr lang="nb-NO" sz="2000" dirty="0" smtClean="0"/>
              <a:t>Ingen timebestilling, </a:t>
            </a:r>
            <a:r>
              <a:rPr lang="nb-NO" sz="2000" dirty="0" err="1" smtClean="0"/>
              <a:t>lavterskeltilbod</a:t>
            </a:r>
            <a:r>
              <a:rPr lang="nb-NO" sz="2000" dirty="0" smtClean="0"/>
              <a:t> og gratis.</a:t>
            </a:r>
            <a:endParaRPr lang="nn-NO" sz="20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HFS – helsestasjon for </a:t>
            </a:r>
            <a:r>
              <a:rPr lang="nb-NO" dirty="0" err="1" smtClean="0"/>
              <a:t>studentar</a:t>
            </a:r>
            <a:r>
              <a:rPr lang="nb-NO" dirty="0" smtClean="0"/>
              <a:t> 1dg pr veke i samarbeid med HVO</a:t>
            </a:r>
          </a:p>
          <a:p>
            <a:pPr>
              <a:buFontTx/>
              <a:buChar char="-"/>
            </a:pPr>
            <a:r>
              <a:rPr lang="nb-NO" sz="2000" dirty="0" smtClean="0"/>
              <a:t>1 helsesøster</a:t>
            </a:r>
          </a:p>
          <a:p>
            <a:pPr>
              <a:buFontTx/>
              <a:buChar char="-"/>
            </a:pPr>
            <a:r>
              <a:rPr lang="nb-NO" sz="2000" dirty="0" smtClean="0"/>
              <a:t>Seksuell helse. </a:t>
            </a:r>
          </a:p>
          <a:p>
            <a:pPr>
              <a:buFontTx/>
              <a:buChar char="-"/>
            </a:pPr>
            <a:r>
              <a:rPr lang="nb-NO" sz="2000" dirty="0" smtClean="0"/>
              <a:t>Prevensjon</a:t>
            </a:r>
          </a:p>
          <a:p>
            <a:pPr>
              <a:buFontTx/>
              <a:buChar char="-"/>
            </a:pPr>
            <a:r>
              <a:rPr lang="nb-NO" sz="2000" dirty="0" smtClean="0"/>
              <a:t>Testing på </a:t>
            </a:r>
            <a:r>
              <a:rPr lang="nb-NO" sz="2000" dirty="0" err="1" smtClean="0"/>
              <a:t>kjønnssjukdomar</a:t>
            </a:r>
            <a:endParaRPr lang="nn-NO" sz="20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28B-1187-4FFD-B5C2-88505DA6AE33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768769911"/>
      </p:ext>
    </p:extLst>
  </p:cSld>
  <p:clrMapOvr>
    <a:masterClrMapping/>
  </p:clrMapOvr>
  <p:transition advClick="0" advTm="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Helsestasjonen i Volda</a:t>
            </a:r>
            <a:br>
              <a:rPr lang="nb-NO" dirty="0"/>
            </a:br>
            <a:r>
              <a:rPr lang="nb-NO" sz="2700" dirty="0" smtClean="0"/>
              <a:t>Helsestasjon for </a:t>
            </a:r>
            <a:r>
              <a:rPr lang="nb-NO" sz="2700" dirty="0" err="1" smtClean="0"/>
              <a:t>flyktningar</a:t>
            </a:r>
            <a:r>
              <a:rPr lang="nb-NO" sz="2700" dirty="0" smtClean="0"/>
              <a:t>/asyl</a:t>
            </a:r>
            <a:endParaRPr lang="nn-NO" sz="27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Flyktningar</a:t>
            </a:r>
            <a:r>
              <a:rPr lang="nb-NO" dirty="0" smtClean="0"/>
              <a:t> 49 i 2016, samt familie- </a:t>
            </a:r>
            <a:r>
              <a:rPr lang="nb-NO" dirty="0" err="1" smtClean="0"/>
              <a:t>gjenforeinte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Mottaksamtale</a:t>
            </a:r>
            <a:r>
              <a:rPr lang="nb-NO" dirty="0" smtClean="0"/>
              <a:t> m. oppfølging av vaksiner, lege, tannhelse, fysisk og psykisk helse mm.</a:t>
            </a:r>
          </a:p>
          <a:p>
            <a:pPr>
              <a:buFontTx/>
              <a:buChar char="-"/>
            </a:pPr>
            <a:r>
              <a:rPr lang="nb-NO" dirty="0" smtClean="0"/>
              <a:t>smitteoppsporing</a:t>
            </a:r>
          </a:p>
          <a:p>
            <a:pPr marL="0" indent="0">
              <a:buNone/>
            </a:pPr>
            <a:r>
              <a:rPr lang="nb-NO" dirty="0" smtClean="0"/>
              <a:t>-  samarbeidsmøter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EMA – </a:t>
            </a:r>
            <a:r>
              <a:rPr lang="nb-NO" dirty="0" err="1" smtClean="0"/>
              <a:t>einslege</a:t>
            </a:r>
            <a:r>
              <a:rPr lang="nb-NO" dirty="0" smtClean="0"/>
              <a:t> mindreårige </a:t>
            </a:r>
            <a:r>
              <a:rPr lang="nb-NO" dirty="0" err="1" smtClean="0"/>
              <a:t>asylsøkjarar</a:t>
            </a:r>
            <a:endParaRPr lang="nb-NO" dirty="0" smtClean="0"/>
          </a:p>
          <a:p>
            <a:pPr>
              <a:buFontTx/>
              <a:buChar char="-"/>
            </a:pPr>
            <a:r>
              <a:rPr lang="nb-NO" dirty="0" err="1" smtClean="0"/>
              <a:t>mottaksamtale</a:t>
            </a:r>
            <a:r>
              <a:rPr lang="nb-NO" dirty="0" smtClean="0"/>
              <a:t>, oppfølging, vaksinering, fysisk og psykisk helse. </a:t>
            </a:r>
          </a:p>
          <a:p>
            <a:pPr>
              <a:buFontTx/>
              <a:buChar char="-"/>
            </a:pPr>
            <a:r>
              <a:rPr lang="nb-NO" dirty="0" smtClean="0"/>
              <a:t>Minoritetshelse, oppfølging ved psykisk uhelse.</a:t>
            </a:r>
          </a:p>
          <a:p>
            <a:pPr>
              <a:buFontTx/>
              <a:buChar char="-"/>
            </a:pP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28B-1187-4FFD-B5C2-88505DA6AE33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808604407"/>
      </p:ext>
    </p:extLst>
  </p:cSld>
  <p:clrMapOvr>
    <a:masterClrMapping/>
  </p:clrMapOvr>
  <p:transition advClick="0" advTm="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Helsestasjonen i </a:t>
            </a:r>
            <a:r>
              <a:rPr lang="nb-NO" dirty="0" smtClean="0"/>
              <a:t>Volda</a:t>
            </a:r>
            <a:br>
              <a:rPr lang="nb-NO" dirty="0" smtClean="0"/>
            </a:br>
            <a:r>
              <a:rPr lang="nb-NO" sz="2700" dirty="0" smtClean="0"/>
              <a:t>Miljøretta helsevern -Smittevern</a:t>
            </a:r>
            <a:endParaRPr lang="nn-NO" sz="27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Delegert ansvar til kommuneoverlegen:</a:t>
            </a:r>
          </a:p>
          <a:p>
            <a:pPr marL="0" indent="0">
              <a:buNone/>
            </a:pPr>
            <a:r>
              <a:rPr lang="nb-NO" dirty="0" smtClean="0"/>
              <a:t>Tilsyn og systemrevisjon i alle </a:t>
            </a:r>
            <a:r>
              <a:rPr lang="nb-NO" dirty="0" err="1" smtClean="0"/>
              <a:t>barnehagar</a:t>
            </a:r>
            <a:r>
              <a:rPr lang="nb-NO" dirty="0" smtClean="0"/>
              <a:t> og </a:t>
            </a:r>
            <a:r>
              <a:rPr lang="nb-NO" dirty="0" err="1" smtClean="0"/>
              <a:t>skular</a:t>
            </a:r>
            <a:r>
              <a:rPr lang="nb-NO" dirty="0" smtClean="0"/>
              <a:t>, mm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Vaksinering:</a:t>
            </a:r>
          </a:p>
          <a:p>
            <a:pPr>
              <a:buFontTx/>
              <a:buChar char="-"/>
            </a:pPr>
            <a:r>
              <a:rPr lang="nb-NO" sz="2400" dirty="0" smtClean="0"/>
              <a:t>Influensa - </a:t>
            </a:r>
            <a:r>
              <a:rPr lang="nb-NO" sz="2400" dirty="0" err="1" smtClean="0"/>
              <a:t>årleg</a:t>
            </a:r>
            <a:r>
              <a:rPr lang="nb-NO" sz="2400" dirty="0" smtClean="0"/>
              <a:t> innsats</a:t>
            </a:r>
          </a:p>
          <a:p>
            <a:pPr>
              <a:buFontTx/>
              <a:buChar char="-"/>
            </a:pPr>
            <a:r>
              <a:rPr lang="nb-NO" sz="2400" dirty="0" smtClean="0"/>
              <a:t>HPV – nasjonal satsing </a:t>
            </a:r>
            <a:r>
              <a:rPr lang="nb-NO" sz="2400" dirty="0" err="1" smtClean="0"/>
              <a:t>frå</a:t>
            </a:r>
            <a:r>
              <a:rPr lang="nb-NO" sz="2400" dirty="0" smtClean="0"/>
              <a:t> </a:t>
            </a:r>
            <a:r>
              <a:rPr lang="nb-NO" sz="2400" dirty="0"/>
              <a:t>01.11.16 til </a:t>
            </a:r>
            <a:r>
              <a:rPr lang="nb-NO" sz="2400" dirty="0" smtClean="0"/>
              <a:t>01.07.19</a:t>
            </a:r>
          </a:p>
          <a:p>
            <a:pPr marL="0" indent="0">
              <a:buNone/>
            </a:pPr>
            <a:r>
              <a:rPr lang="nb-NO" sz="2400" dirty="0" smtClean="0"/>
              <a:t>     alle født etter 1992: </a:t>
            </a:r>
          </a:p>
          <a:p>
            <a:pPr marL="0" indent="0">
              <a:buNone/>
            </a:pPr>
            <a:r>
              <a:rPr lang="nb-NO" sz="2400" dirty="0"/>
              <a:t> </a:t>
            </a:r>
            <a:r>
              <a:rPr lang="nb-NO" sz="2400" dirty="0" smtClean="0"/>
              <a:t>    3 doser. </a:t>
            </a:r>
          </a:p>
          <a:p>
            <a:pPr>
              <a:buFontTx/>
              <a:buChar char="-"/>
            </a:pPr>
            <a:r>
              <a:rPr lang="nb-NO" sz="2400" dirty="0" smtClean="0"/>
              <a:t>Reisevaksinering 30% stilling</a:t>
            </a:r>
          </a:p>
          <a:p>
            <a:r>
              <a:rPr lang="nb-NO" sz="2400" dirty="0" smtClean="0"/>
              <a:t>Tuberkulose – </a:t>
            </a:r>
            <a:r>
              <a:rPr lang="nb-NO" sz="2400" dirty="0" err="1" smtClean="0"/>
              <a:t>førebygging</a:t>
            </a:r>
            <a:r>
              <a:rPr lang="nb-NO" sz="2400" dirty="0" smtClean="0"/>
              <a:t> og kontroll</a:t>
            </a:r>
            <a:endParaRPr lang="nn-NO" sz="24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28B-1187-4FFD-B5C2-88505DA6AE33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153352150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Helsestasjonen i Volda</a:t>
            </a:r>
            <a:endParaRPr lang="nn-NO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64" y="1600200"/>
            <a:ext cx="2352576" cy="3136768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28B-1187-4FFD-B5C2-88505DA6AE33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14</a:t>
            </a:fld>
            <a:endParaRPr lang="nb-NO"/>
          </a:p>
        </p:txBody>
      </p:sp>
      <p:pic>
        <p:nvPicPr>
          <p:cNvPr id="10" name="Plassholder for innhold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206774" flipV="1">
            <a:off x="793725" y="4225042"/>
            <a:ext cx="1988219" cy="1491164"/>
          </a:xfrm>
          <a:prstGeom prst="rect">
            <a:avLst/>
          </a:prstGeom>
        </p:spPr>
      </p:pic>
      <p:sp>
        <p:nvSpPr>
          <p:cNvPr id="11" name="Plassholder for innhold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Ammekyndig helsestasjon (2014)</a:t>
            </a:r>
          </a:p>
          <a:p>
            <a:r>
              <a:rPr lang="nb-NO" dirty="0" smtClean="0"/>
              <a:t>«Tidlig inn» (vold, rus og barseldepresjon)</a:t>
            </a:r>
          </a:p>
          <a:p>
            <a:r>
              <a:rPr lang="nb-NO" dirty="0" smtClean="0"/>
              <a:t>NBO (</a:t>
            </a:r>
            <a:r>
              <a:rPr lang="nb-NO" dirty="0" err="1" smtClean="0"/>
              <a:t>Newborn</a:t>
            </a:r>
            <a:r>
              <a:rPr lang="nb-NO" dirty="0" smtClean="0"/>
              <a:t> </a:t>
            </a:r>
            <a:r>
              <a:rPr lang="nb-NO" dirty="0" err="1" smtClean="0"/>
              <a:t>behavior</a:t>
            </a:r>
            <a:r>
              <a:rPr lang="nb-NO" dirty="0" smtClean="0"/>
              <a:t> </a:t>
            </a:r>
            <a:r>
              <a:rPr lang="nb-NO" dirty="0" err="1" smtClean="0"/>
              <a:t>observation</a:t>
            </a:r>
            <a:r>
              <a:rPr lang="nb-NO" dirty="0" smtClean="0"/>
              <a:t>)</a:t>
            </a:r>
          </a:p>
          <a:p>
            <a:r>
              <a:rPr lang="nb-NO" dirty="0" smtClean="0"/>
              <a:t>Kriseomsorgsgruppa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xmlns="" val="356064252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Kommunepsykologen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err="1" smtClean="0"/>
              <a:t>Lågterskeltilbod</a:t>
            </a:r>
            <a:r>
              <a:rPr lang="nb-NO" dirty="0" smtClean="0"/>
              <a:t> for aldersgruppa 0-23 år</a:t>
            </a:r>
          </a:p>
          <a:p>
            <a:r>
              <a:rPr lang="nb-NO" dirty="0" smtClean="0"/>
              <a:t>Tilbyr avgrensa utgreiing, behandling av (</a:t>
            </a:r>
            <a:r>
              <a:rPr lang="nb-NO" dirty="0" err="1" smtClean="0"/>
              <a:t>lettare</a:t>
            </a:r>
            <a:r>
              <a:rPr lang="nb-NO" dirty="0" smtClean="0"/>
              <a:t>) psykiske </a:t>
            </a:r>
            <a:r>
              <a:rPr lang="nb-NO" dirty="0" err="1" smtClean="0"/>
              <a:t>vanskar</a:t>
            </a:r>
            <a:r>
              <a:rPr lang="nb-NO" dirty="0" smtClean="0"/>
              <a:t>.</a:t>
            </a:r>
          </a:p>
          <a:p>
            <a:r>
              <a:rPr lang="nb-NO" dirty="0" smtClean="0"/>
              <a:t>Direkte kontakt med </a:t>
            </a:r>
            <a:r>
              <a:rPr lang="nb-NO" dirty="0" err="1" smtClean="0"/>
              <a:t>ca</a:t>
            </a:r>
            <a:r>
              <a:rPr lang="nb-NO" dirty="0" smtClean="0"/>
              <a:t> 100 </a:t>
            </a:r>
            <a:r>
              <a:rPr lang="nb-NO" dirty="0" err="1" smtClean="0"/>
              <a:t>born</a:t>
            </a:r>
            <a:r>
              <a:rPr lang="nb-NO" dirty="0" smtClean="0"/>
              <a:t>/</a:t>
            </a:r>
            <a:r>
              <a:rPr lang="nb-NO" dirty="0" err="1" smtClean="0"/>
              <a:t>fam</a:t>
            </a:r>
            <a:r>
              <a:rPr lang="nb-NO" dirty="0" smtClean="0"/>
              <a:t>.</a:t>
            </a:r>
          </a:p>
          <a:p>
            <a:r>
              <a:rPr lang="nb-NO" dirty="0"/>
              <a:t>Medlem av kriseomsorgsgruppa, psykososialt </a:t>
            </a:r>
            <a:r>
              <a:rPr lang="nb-NO" dirty="0" smtClean="0"/>
              <a:t>team </a:t>
            </a:r>
            <a:r>
              <a:rPr lang="nb-NO" dirty="0"/>
              <a:t>(ressursteam)</a:t>
            </a:r>
            <a:endParaRPr lang="nb-NO" dirty="0" smtClean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n-NO" dirty="0"/>
              <a:t>Rettleiing </a:t>
            </a:r>
            <a:r>
              <a:rPr lang="nn-NO" dirty="0" smtClean="0"/>
              <a:t>av instansar og faggrupper: </a:t>
            </a:r>
          </a:p>
          <a:p>
            <a:pPr lvl="1"/>
            <a:r>
              <a:rPr lang="nn-NO" dirty="0" smtClean="0"/>
              <a:t>helsestasjon</a:t>
            </a:r>
            <a:r>
              <a:rPr lang="nn-NO" dirty="0"/>
              <a:t>, </a:t>
            </a:r>
            <a:endParaRPr lang="nn-NO" dirty="0" smtClean="0"/>
          </a:p>
          <a:p>
            <a:pPr lvl="1"/>
            <a:r>
              <a:rPr lang="nn-NO" dirty="0" smtClean="0"/>
              <a:t>tenesta </a:t>
            </a:r>
            <a:r>
              <a:rPr lang="nn-NO" dirty="0"/>
              <a:t>for rus og psykisk helse, </a:t>
            </a:r>
            <a:endParaRPr lang="nn-NO" dirty="0" smtClean="0"/>
          </a:p>
          <a:p>
            <a:pPr lvl="1"/>
            <a:r>
              <a:rPr lang="nn-NO" dirty="0" smtClean="0"/>
              <a:t>bustad </a:t>
            </a:r>
            <a:r>
              <a:rPr lang="nn-NO" dirty="0"/>
              <a:t>for einslege </a:t>
            </a:r>
            <a:r>
              <a:rPr lang="nn-NO" dirty="0" smtClean="0"/>
              <a:t>mindreårlege </a:t>
            </a:r>
            <a:r>
              <a:rPr lang="nn-NO" dirty="0" err="1" smtClean="0"/>
              <a:t>flyktingar</a:t>
            </a:r>
            <a:r>
              <a:rPr lang="nn-NO" dirty="0" smtClean="0"/>
              <a:t>,</a:t>
            </a:r>
          </a:p>
          <a:p>
            <a:pPr lvl="1"/>
            <a:r>
              <a:rPr lang="nn-NO" dirty="0" smtClean="0"/>
              <a:t> skular, </a:t>
            </a:r>
          </a:p>
          <a:p>
            <a:pPr lvl="1"/>
            <a:r>
              <a:rPr lang="nn-NO" dirty="0" smtClean="0"/>
              <a:t>barnehagar.</a:t>
            </a:r>
          </a:p>
          <a:p>
            <a:r>
              <a:rPr lang="nb-NO" dirty="0" smtClean="0"/>
              <a:t> </a:t>
            </a:r>
            <a:endParaRPr lang="nn-NO" dirty="0"/>
          </a:p>
          <a:p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28B-1187-4FFD-B5C2-88505DA6AE33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23312262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 dirty="0" err="1" smtClean="0"/>
              <a:t>Tankar</a:t>
            </a:r>
            <a:r>
              <a:rPr lang="nb-NO" sz="4000" dirty="0" smtClean="0"/>
              <a:t> og </a:t>
            </a:r>
            <a:r>
              <a:rPr lang="nb-NO" sz="4000" dirty="0" err="1" smtClean="0"/>
              <a:t>erfaringar</a:t>
            </a:r>
            <a:r>
              <a:rPr lang="nb-NO" sz="4000" dirty="0" smtClean="0"/>
              <a:t> </a:t>
            </a:r>
            <a:endParaRPr lang="nb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Mange treng hjelp – </a:t>
            </a:r>
            <a:r>
              <a:rPr lang="nb-NO" dirty="0" err="1" smtClean="0"/>
              <a:t>born</a:t>
            </a:r>
            <a:r>
              <a:rPr lang="nb-NO" dirty="0" smtClean="0"/>
              <a:t>, familier og faggrupper/</a:t>
            </a:r>
            <a:r>
              <a:rPr lang="nb-NO" dirty="0" err="1" smtClean="0"/>
              <a:t>instansar</a:t>
            </a:r>
            <a:r>
              <a:rPr lang="nb-NO" dirty="0" smtClean="0"/>
              <a:t>. </a:t>
            </a:r>
          </a:p>
          <a:p>
            <a:r>
              <a:rPr lang="nb-NO" dirty="0" smtClean="0"/>
              <a:t>Kartlegging indikerer om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err="1" smtClean="0"/>
              <a:t>aukande</a:t>
            </a:r>
            <a:r>
              <a:rPr lang="nb-NO" dirty="0" smtClean="0"/>
              <a:t> behov.</a:t>
            </a:r>
          </a:p>
          <a:p>
            <a:r>
              <a:rPr lang="nb-NO" dirty="0" smtClean="0"/>
              <a:t>Mange blir tilmeldt (for) seint. Har strevd lenge.</a:t>
            </a:r>
          </a:p>
          <a:p>
            <a:r>
              <a:rPr lang="nb-NO" dirty="0" err="1" smtClean="0"/>
              <a:t>Krevande</a:t>
            </a:r>
            <a:r>
              <a:rPr lang="nb-NO" dirty="0" smtClean="0"/>
              <a:t> å gi </a:t>
            </a:r>
            <a:r>
              <a:rPr lang="nb-NO" dirty="0" err="1" smtClean="0"/>
              <a:t>eit</a:t>
            </a:r>
            <a:r>
              <a:rPr lang="nb-NO" dirty="0" smtClean="0"/>
              <a:t> «godt nok» </a:t>
            </a:r>
            <a:r>
              <a:rPr lang="nb-NO" dirty="0" err="1" smtClean="0"/>
              <a:t>tilbod</a:t>
            </a:r>
            <a:r>
              <a:rPr lang="nb-NO" dirty="0" smtClean="0"/>
              <a:t> til alle/</a:t>
            </a:r>
            <a:r>
              <a:rPr lang="nb-NO" dirty="0" err="1" smtClean="0"/>
              <a:t>fleire</a:t>
            </a:r>
            <a:r>
              <a:rPr lang="nb-NO" dirty="0" smtClean="0"/>
              <a:t> </a:t>
            </a:r>
            <a:r>
              <a:rPr lang="nb-NO" dirty="0" err="1" smtClean="0"/>
              <a:t>innanfor</a:t>
            </a:r>
            <a:r>
              <a:rPr lang="nb-NO" dirty="0" smtClean="0"/>
              <a:t> rammene.</a:t>
            </a:r>
          </a:p>
          <a:p>
            <a:r>
              <a:rPr lang="nb-NO" dirty="0"/>
              <a:t>B</a:t>
            </a:r>
            <a:r>
              <a:rPr lang="nb-NO" dirty="0" smtClean="0"/>
              <a:t>ehov for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 err="1" smtClean="0"/>
              <a:t>lågterskel</a:t>
            </a:r>
            <a:r>
              <a:rPr lang="nb-NO" dirty="0" smtClean="0"/>
              <a:t> familie/</a:t>
            </a:r>
            <a:r>
              <a:rPr lang="nb-NO" dirty="0" err="1" smtClean="0"/>
              <a:t>foreldrerettleiingstilbod</a:t>
            </a:r>
            <a:r>
              <a:rPr lang="nb-NO" dirty="0" smtClean="0"/>
              <a:t> (</a:t>
            </a:r>
            <a:r>
              <a:rPr lang="nb-NO" dirty="0" err="1" smtClean="0"/>
              <a:t>CoS</a:t>
            </a:r>
            <a:r>
              <a:rPr lang="nb-NO" dirty="0" smtClean="0"/>
              <a:t>, Marte-</a:t>
            </a:r>
            <a:r>
              <a:rPr lang="nb-NO" dirty="0" err="1" smtClean="0"/>
              <a:t>Meo</a:t>
            </a:r>
            <a:r>
              <a:rPr lang="nb-NO" dirty="0" smtClean="0"/>
              <a:t>, PMTO, familieterapi)</a:t>
            </a:r>
          </a:p>
          <a:p>
            <a:r>
              <a:rPr lang="nb-NO" dirty="0" smtClean="0"/>
              <a:t>Behov for </a:t>
            </a:r>
            <a:r>
              <a:rPr lang="nb-NO" dirty="0" err="1" smtClean="0"/>
              <a:t>auka</a:t>
            </a:r>
            <a:r>
              <a:rPr lang="nb-NO" dirty="0" smtClean="0"/>
              <a:t> fokus og satsning på </a:t>
            </a:r>
            <a:r>
              <a:rPr lang="nb-NO" dirty="0" err="1" smtClean="0"/>
              <a:t>helsefremmande</a:t>
            </a:r>
            <a:r>
              <a:rPr lang="nb-NO" dirty="0" smtClean="0"/>
              <a:t> arbeid - </a:t>
            </a:r>
            <a:r>
              <a:rPr lang="nb-NO" dirty="0" err="1" smtClean="0"/>
              <a:t>førebygging</a:t>
            </a:r>
            <a:r>
              <a:rPr lang="nb-NO" dirty="0" smtClean="0"/>
              <a:t> av psykiske </a:t>
            </a:r>
            <a:r>
              <a:rPr lang="nb-NO" dirty="0" err="1" smtClean="0"/>
              <a:t>vanskar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16</a:t>
            </a:fld>
            <a:endParaRPr lang="nb-NO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57276" y="5589240"/>
            <a:ext cx="7115124" cy="681843"/>
          </a:xfrm>
        </p:spPr>
        <p:txBody>
          <a:bodyPr/>
          <a:lstStyle/>
          <a:p>
            <a:r>
              <a:rPr lang="nn-NO" dirty="0" smtClean="0">
                <a:hlinkClick r:id="rId2"/>
              </a:rPr>
              <a:t>https://helsedirektoratet.no/tilskudd/helsestasjons-og-skolehelsetjenesten</a:t>
            </a:r>
            <a:endParaRPr lang="nn-NO" dirty="0" smtClean="0"/>
          </a:p>
          <a:p>
            <a:endParaRPr lang="nn-NO" dirty="0"/>
          </a:p>
        </p:txBody>
      </p:sp>
      <p:sp>
        <p:nvSpPr>
          <p:cNvPr id="6" name="Plassholder for bilde 2"/>
          <p:cNvSpPr txBox="1">
            <a:spLocks/>
          </p:cNvSpPr>
          <p:nvPr/>
        </p:nvSpPr>
        <p:spPr>
          <a:xfrm>
            <a:off x="1763688" y="620688"/>
            <a:ext cx="5486400" cy="4114800"/>
          </a:xfrm>
          <a:prstGeom prst="rect">
            <a:avLst/>
          </a:prstGeom>
        </p:spPr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1419347"/>
            <a:ext cx="65" cy="28386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71396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3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Soho Gothic W01 Regular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rgbClr val="004E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s://helsedirektoratet.no/_layouts/15/images/nodearr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5" y="-16938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helsedirektoratet.no/_layouts/15/images/nodearr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275" y="-14192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helsedirektoratet.no/_layouts/15/images/nodearr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-15414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helsedirektoratet.no/_layouts/15/images/nodearro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675" y="-126682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7275" y="607987"/>
            <a:ext cx="7115125" cy="468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6870316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Førebyggjande</a:t>
            </a:r>
            <a:r>
              <a:rPr lang="nb-NO" dirty="0" smtClean="0"/>
              <a:t> helsearbeid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/>
              <a:t>Å legge til rette for gode </a:t>
            </a:r>
            <a:r>
              <a:rPr lang="nb-NO" dirty="0" err="1"/>
              <a:t>oppvekstvilkår</a:t>
            </a:r>
            <a:r>
              <a:rPr lang="nb-NO" dirty="0"/>
              <a:t> er blant </a:t>
            </a:r>
            <a:r>
              <a:rPr lang="nb-NO" dirty="0" err="1"/>
              <a:t>dei</a:t>
            </a:r>
            <a:r>
              <a:rPr lang="nb-NO" dirty="0"/>
              <a:t> </a:t>
            </a:r>
            <a:r>
              <a:rPr lang="nb-NO" dirty="0" err="1"/>
              <a:t>viktigaste</a:t>
            </a:r>
            <a:r>
              <a:rPr lang="nb-NO" dirty="0"/>
              <a:t> </a:t>
            </a:r>
            <a:r>
              <a:rPr lang="nb-NO" dirty="0" err="1"/>
              <a:t>oppgåvene</a:t>
            </a:r>
            <a:r>
              <a:rPr lang="nb-NO" dirty="0"/>
              <a:t> i </a:t>
            </a:r>
            <a:r>
              <a:rPr lang="nb-NO" dirty="0" err="1"/>
              <a:t>eit</a:t>
            </a:r>
            <a:r>
              <a:rPr lang="nb-NO" dirty="0"/>
              <a:t> samfunn.</a:t>
            </a:r>
          </a:p>
          <a:p>
            <a:r>
              <a:rPr lang="nb-NO" dirty="0"/>
              <a:t>Regjeringa vil derfor legge til rette for å bedre det </a:t>
            </a:r>
            <a:r>
              <a:rPr lang="nb-NO" dirty="0" err="1"/>
              <a:t>forebyggande</a:t>
            </a:r>
            <a:r>
              <a:rPr lang="nb-NO" dirty="0"/>
              <a:t> og </a:t>
            </a:r>
            <a:r>
              <a:rPr lang="nb-NO" dirty="0" err="1"/>
              <a:t>helsefremmande</a:t>
            </a:r>
            <a:r>
              <a:rPr lang="nb-NO" dirty="0"/>
              <a:t> helsetilbudet til </a:t>
            </a:r>
            <a:r>
              <a:rPr lang="nb-NO" dirty="0" err="1"/>
              <a:t>born</a:t>
            </a:r>
            <a:r>
              <a:rPr lang="nb-NO" dirty="0"/>
              <a:t> og unge i kommunene.</a:t>
            </a:r>
          </a:p>
          <a:p>
            <a:r>
              <a:rPr lang="nb-NO" dirty="0"/>
              <a:t>Helsestasjons- og </a:t>
            </a:r>
            <a:r>
              <a:rPr lang="nb-NO" dirty="0" err="1"/>
              <a:t>skulehelsetenesta</a:t>
            </a:r>
            <a:r>
              <a:rPr lang="nb-NO" dirty="0"/>
              <a:t> skal </a:t>
            </a:r>
            <a:r>
              <a:rPr lang="nb-NO" dirty="0" err="1"/>
              <a:t>styrkast</a:t>
            </a:r>
            <a:r>
              <a:rPr lang="nb-NO" dirty="0"/>
              <a:t> og </a:t>
            </a:r>
            <a:r>
              <a:rPr lang="nb-NO" dirty="0" err="1"/>
              <a:t>vidareutviklast</a:t>
            </a:r>
            <a:r>
              <a:rPr lang="nb-NO" dirty="0"/>
              <a:t>, gjennom </a:t>
            </a:r>
            <a:r>
              <a:rPr lang="nb-NO" dirty="0" err="1"/>
              <a:t>aukt</a:t>
            </a:r>
            <a:r>
              <a:rPr lang="nb-NO" dirty="0"/>
              <a:t> bemanning og betre organisering av </a:t>
            </a:r>
            <a:r>
              <a:rPr lang="nb-NO" dirty="0" err="1"/>
              <a:t>tenestene</a:t>
            </a:r>
            <a:r>
              <a:rPr lang="nb-NO" dirty="0"/>
              <a:t>.</a:t>
            </a:r>
          </a:p>
          <a:p>
            <a:r>
              <a:rPr lang="nb-NO" dirty="0"/>
              <a:t>Det ligg </a:t>
            </a:r>
            <a:r>
              <a:rPr lang="nb-NO" dirty="0" err="1"/>
              <a:t>no</a:t>
            </a:r>
            <a:r>
              <a:rPr lang="nb-NO" dirty="0"/>
              <a:t> til rette for at kommuner som vil kan satse på helsestasjon- og </a:t>
            </a:r>
            <a:r>
              <a:rPr lang="nb-NO" dirty="0" err="1"/>
              <a:t>skulehelseteneste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400" dirty="0"/>
              <a:t>( Henta </a:t>
            </a:r>
            <a:r>
              <a:rPr lang="nb-NO" sz="2400" dirty="0" err="1"/>
              <a:t>frå</a:t>
            </a:r>
            <a:r>
              <a:rPr lang="nb-NO" sz="2400" dirty="0"/>
              <a:t> brev til Ordførere,  Midler til oppbygging av </a:t>
            </a:r>
            <a:r>
              <a:rPr lang="nb-NO" sz="2400" dirty="0" err="1"/>
              <a:t>helsetenester</a:t>
            </a:r>
            <a:r>
              <a:rPr lang="nb-NO" sz="2400" dirty="0"/>
              <a:t> til barn og unge i kommunen, </a:t>
            </a:r>
            <a:r>
              <a:rPr lang="nb-NO" sz="2400" dirty="0" err="1"/>
              <a:t>frå</a:t>
            </a:r>
            <a:r>
              <a:rPr lang="nb-NO" sz="2400" dirty="0"/>
              <a:t> helseminister Høie, des.-15)</a:t>
            </a:r>
            <a:endParaRPr lang="nn-NO" sz="2400" dirty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xmlns="" val="2401261423"/>
      </p:ext>
    </p:extLst>
  </p:cSld>
  <p:clrMapOvr>
    <a:masterClrMapping/>
  </p:clrMapOvr>
  <p:transition advClick="0" advTm="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5162600" y="3475281"/>
            <a:ext cx="2865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/>
          </a:p>
          <a:p>
            <a:r>
              <a:rPr lang="nn-NO" dirty="0" smtClean="0">
                <a:hlinkClick r:id="rId2"/>
              </a:rPr>
              <a:t>https://helsedirektoratet.no/Lists/Publikasjoner/Attachments/1239/Kartlegging%20av%20årsverk%20i%20helsestasjons-%20og%20skolehelsetjenesten.pdf</a:t>
            </a:r>
            <a:endParaRPr lang="nn-NO" dirty="0" smtClean="0"/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764704"/>
            <a:ext cx="41910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39888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Førebyggande</a:t>
            </a:r>
            <a:r>
              <a:rPr lang="nb-NO" dirty="0" smtClean="0"/>
              <a:t> og </a:t>
            </a:r>
            <a:r>
              <a:rPr lang="nb-NO" dirty="0" err="1" smtClean="0"/>
              <a:t>helsefremjande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Familiens hus:</a:t>
            </a:r>
          </a:p>
          <a:p>
            <a:r>
              <a:rPr lang="nb-NO" dirty="0" smtClean="0"/>
              <a:t>Grunnmur – </a:t>
            </a:r>
            <a:r>
              <a:rPr lang="nb-NO" dirty="0" err="1" smtClean="0"/>
              <a:t>fagleg</a:t>
            </a:r>
            <a:r>
              <a:rPr lang="nb-NO" dirty="0" smtClean="0"/>
              <a:t> fundament</a:t>
            </a:r>
          </a:p>
          <a:p>
            <a:r>
              <a:rPr lang="nb-NO" dirty="0" smtClean="0"/>
              <a:t>1. etasje – alle barn og unge med </a:t>
            </a:r>
            <a:r>
              <a:rPr lang="nb-NO" dirty="0" err="1" smtClean="0"/>
              <a:t>familiar</a:t>
            </a:r>
            <a:r>
              <a:rPr lang="nb-NO" dirty="0" smtClean="0"/>
              <a:t>.</a:t>
            </a:r>
          </a:p>
          <a:p>
            <a:pPr marL="0" indent="0">
              <a:buNone/>
            </a:pPr>
            <a:r>
              <a:rPr lang="nb-NO" smtClean="0"/>
              <a:t>     Universalførebyggande</a:t>
            </a:r>
            <a:endParaRPr lang="nb-NO" dirty="0" smtClean="0"/>
          </a:p>
          <a:p>
            <a:endParaRPr lang="nn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7287" y="2708920"/>
            <a:ext cx="3075972" cy="202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7219399"/>
      </p:ext>
    </p:extLst>
  </p:cSld>
  <p:clrMapOvr>
    <a:masterClrMapping/>
  </p:clrMapOvr>
  <p:transition advClick="0"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dirty="0"/>
              <a:t/>
            </a:r>
            <a:br>
              <a:rPr lang="nn-NO" dirty="0"/>
            </a:b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dirty="0"/>
              <a:t>	</a:t>
            </a:r>
          </a:p>
          <a:p>
            <a:pPr marL="0" indent="0" algn="ctr">
              <a:buNone/>
            </a:pPr>
            <a:r>
              <a:rPr lang="nn-NO" b="1" dirty="0" smtClean="0">
                <a:solidFill>
                  <a:srgbClr val="000000"/>
                </a:solidFill>
              </a:rPr>
              <a:t>Kvifor søke om midlar?</a:t>
            </a:r>
          </a:p>
          <a:p>
            <a:pPr marL="0" indent="0" algn="ctr">
              <a:buNone/>
            </a:pPr>
            <a:endParaRPr lang="nn-NO" b="1" dirty="0" smtClean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nn-NO" sz="2400" dirty="0" smtClean="0">
                <a:solidFill>
                  <a:srgbClr val="000000"/>
                </a:solidFill>
              </a:rPr>
              <a:t>Betydeleg auke av frie inntekter til kommunane dei siste åra grunna i satsing på helsestasjon- og skulehelseteneste.</a:t>
            </a:r>
          </a:p>
          <a:p>
            <a:pPr>
              <a:buFont typeface="Arial" charset="0"/>
              <a:buChar char="•"/>
            </a:pPr>
            <a:endParaRPr lang="nn-NO" sz="2400" dirty="0" smtClean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nn-NO" sz="2400" dirty="0" smtClean="0">
                <a:solidFill>
                  <a:srgbClr val="000000"/>
                </a:solidFill>
              </a:rPr>
              <a:t>Formålet med ordninga er å tilgodesjå dei kommunane som vel å bruke dei frie midlane til helsestasjon- og skulehelseteneste.</a:t>
            </a:r>
          </a:p>
          <a:p>
            <a:pPr>
              <a:buFont typeface="Arial" charset="0"/>
              <a:buChar char="•"/>
            </a:pPr>
            <a:endParaRPr lang="nn-NO" sz="2400" dirty="0" smtClean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nn-NO" sz="2400" dirty="0" smtClean="0">
                <a:solidFill>
                  <a:srgbClr val="000000"/>
                </a:solidFill>
              </a:rPr>
              <a:t>Mål for ordninga er at gravide, barselkvinne, born og unge og deira familiar møter eit tilgjengeleg og fagleg forsvarleg tilbod.</a:t>
            </a:r>
            <a:r>
              <a:rPr lang="nn-NO" dirty="0" smtClean="0">
                <a:solidFill>
                  <a:srgbClr val="000000"/>
                </a:solidFill>
              </a:rPr>
              <a:t>	</a:t>
            </a:r>
            <a:endParaRPr lang="nn-NO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7954345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Kommuner som blir prioritert:</a:t>
            </a:r>
            <a:endParaRPr lang="nn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n-NO" sz="2800" dirty="0" smtClean="0"/>
              <a:t>Kommunar som kan vise til betydelige levekårs- utfordringar, m.a. kommunar med asylmottak for einsleg mindreårige og asylsøkjarar frå 16-18 år som får midlertidig opphald.</a:t>
            </a:r>
          </a:p>
          <a:p>
            <a:endParaRPr lang="nn-NO" sz="2800" dirty="0" smtClean="0"/>
          </a:p>
          <a:p>
            <a:r>
              <a:rPr lang="nn-NO" sz="2800" dirty="0" smtClean="0"/>
              <a:t>Det vil styrke søknaden dersom </a:t>
            </a:r>
            <a:r>
              <a:rPr lang="nn-NO" sz="2800" dirty="0" err="1" smtClean="0"/>
              <a:t>kommuna</a:t>
            </a:r>
            <a:r>
              <a:rPr lang="nn-NO" sz="2800" dirty="0" smtClean="0"/>
              <a:t> har søkt tilskotsordninga: «</a:t>
            </a:r>
            <a:r>
              <a:rPr lang="nn-NO" sz="2800" dirty="0" err="1" smtClean="0"/>
              <a:t>Psykologer</a:t>
            </a:r>
            <a:r>
              <a:rPr lang="nn-NO" sz="2800" dirty="0" smtClean="0"/>
              <a:t> i de kommunale helse- og omsorgstenestene»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xmlns="" val="3057868996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Behov for styrking av helsestasjonen?</a:t>
            </a:r>
            <a:endParaRPr lang="nn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n-NO" sz="2800" dirty="0" smtClean="0"/>
              <a:t>Tidleg heimebesøk pga. rask utskriving frå fødeavdelinga (Nasjonale faglege retningslinjer for barselomsorga og samhandlingsreforma)</a:t>
            </a:r>
          </a:p>
          <a:p>
            <a:pPr marL="0" indent="0">
              <a:buNone/>
            </a:pPr>
            <a:endParaRPr lang="nb-NO" sz="2800" dirty="0" smtClean="0"/>
          </a:p>
          <a:p>
            <a:pPr marL="0" indent="0">
              <a:buNone/>
            </a:pPr>
            <a:endParaRPr lang="nn-NO" sz="2800" dirty="0" smtClean="0"/>
          </a:p>
          <a:p>
            <a:r>
              <a:rPr lang="nn-NO" sz="2800" dirty="0" smtClean="0"/>
              <a:t>Skulehelseteneste ved barneskulane i Volda, vi ligg langt under normtal</a:t>
            </a:r>
          </a:p>
          <a:p>
            <a:pPr marL="0" indent="0">
              <a:buNone/>
            </a:pPr>
            <a:endParaRPr lang="nn-NO" sz="2800" dirty="0" smtClean="0"/>
          </a:p>
          <a:p>
            <a:r>
              <a:rPr lang="nn-NO" sz="2800" dirty="0" err="1" smtClean="0"/>
              <a:t>Foreldreveiledning</a:t>
            </a:r>
            <a:r>
              <a:rPr lang="nn-NO" sz="2800" dirty="0" smtClean="0"/>
              <a:t>, stort behov for </a:t>
            </a:r>
            <a:r>
              <a:rPr lang="nn-NO" sz="2800" dirty="0" err="1" smtClean="0"/>
              <a:t>lavterskeltilbod</a:t>
            </a:r>
            <a:endParaRPr lang="nn-NO" sz="2800" dirty="0"/>
          </a:p>
        </p:txBody>
      </p:sp>
      <p:pic>
        <p:nvPicPr>
          <p:cNvPr id="4" name="Plassholder for innhold 7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996952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6320494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Stillingar</a:t>
            </a:r>
            <a:r>
              <a:rPr lang="nb-NO" dirty="0" smtClean="0"/>
              <a:t> ved helsestasjonen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Pr. 010117 er det 5,85 </a:t>
            </a:r>
            <a:r>
              <a:rPr lang="nb-NO" sz="2400" dirty="0" err="1" smtClean="0"/>
              <a:t>helsesøsterstillingar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 err="1" smtClean="0"/>
              <a:t>Fordelast</a:t>
            </a:r>
            <a:r>
              <a:rPr lang="nb-NO" sz="2400" dirty="0" smtClean="0"/>
              <a:t> på:</a:t>
            </a:r>
          </a:p>
          <a:p>
            <a:pPr marL="0" indent="0">
              <a:buNone/>
            </a:pPr>
            <a:r>
              <a:rPr lang="nb-NO" sz="2400" dirty="0" smtClean="0"/>
              <a:t>40% </a:t>
            </a:r>
            <a:r>
              <a:rPr lang="nb-NO" sz="2400" dirty="0" err="1" smtClean="0"/>
              <a:t>leiar</a:t>
            </a:r>
            <a:r>
              <a:rPr lang="nb-NO" sz="2400" dirty="0" smtClean="0"/>
              <a:t> + 10% </a:t>
            </a:r>
            <a:r>
              <a:rPr lang="nb-NO" sz="2400" dirty="0" err="1" smtClean="0"/>
              <a:t>fagansvarleg</a:t>
            </a:r>
            <a:r>
              <a:rPr lang="nb-NO" sz="2400" dirty="0" smtClean="0"/>
              <a:t>/</a:t>
            </a:r>
            <a:r>
              <a:rPr lang="nb-NO" sz="2400" dirty="0" err="1" smtClean="0"/>
              <a:t>systemansvarleg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70% arbeid med </a:t>
            </a:r>
            <a:r>
              <a:rPr lang="nb-NO" sz="2400" dirty="0" err="1" smtClean="0"/>
              <a:t>flyktningar</a:t>
            </a:r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30% reisevaksinering</a:t>
            </a:r>
          </a:p>
          <a:p>
            <a:pPr marL="0" indent="0">
              <a:buNone/>
            </a:pPr>
            <a:r>
              <a:rPr lang="nb-NO" sz="2400" dirty="0"/>
              <a:t> </a:t>
            </a:r>
            <a:r>
              <a:rPr lang="nb-NO" sz="2400" dirty="0" smtClean="0"/>
              <a:t>75% generell helseopplysning (kontakter og </a:t>
            </a:r>
            <a:r>
              <a:rPr lang="nb-NO" sz="2400" dirty="0" err="1" smtClean="0"/>
              <a:t>samarbeidmed</a:t>
            </a:r>
            <a:r>
              <a:rPr lang="nb-NO" sz="2400" dirty="0" smtClean="0"/>
              <a:t> m.a. </a:t>
            </a:r>
            <a:r>
              <a:rPr lang="nb-NO" sz="2400" dirty="0" err="1" smtClean="0"/>
              <a:t>skular</a:t>
            </a:r>
            <a:r>
              <a:rPr lang="nb-NO" sz="2400" dirty="0" smtClean="0"/>
              <a:t>, </a:t>
            </a:r>
            <a:r>
              <a:rPr lang="nb-NO" sz="2400" dirty="0" err="1" smtClean="0"/>
              <a:t>barnehagar</a:t>
            </a:r>
            <a:r>
              <a:rPr lang="nb-NO" sz="2400" dirty="0" smtClean="0"/>
              <a:t> ,smittevern og miljøretta helsevern</a:t>
            </a:r>
          </a:p>
          <a:p>
            <a:pPr marL="0" indent="0">
              <a:buNone/>
            </a:pPr>
            <a:r>
              <a:rPr lang="nb-NO" sz="2400" dirty="0" smtClean="0"/>
              <a:t>370% (3,7 </a:t>
            </a:r>
            <a:r>
              <a:rPr lang="nb-NO" sz="2400" dirty="0" err="1" smtClean="0"/>
              <a:t>stillig</a:t>
            </a:r>
            <a:r>
              <a:rPr lang="nb-NO" sz="2400" dirty="0" smtClean="0"/>
              <a:t>) helsestasjon og </a:t>
            </a:r>
            <a:r>
              <a:rPr lang="nb-NO" sz="2400" dirty="0" err="1" smtClean="0"/>
              <a:t>skolehelseteneste</a:t>
            </a:r>
            <a:endParaRPr lang="nb-NO" sz="2400" dirty="0" smtClean="0"/>
          </a:p>
          <a:p>
            <a:r>
              <a:rPr lang="nb-NO" sz="2400" dirty="0" smtClean="0"/>
              <a:t>Jordmor 80% stilling</a:t>
            </a:r>
            <a:endParaRPr lang="nb-NO" sz="2400" dirty="0"/>
          </a:p>
          <a:p>
            <a:pPr marL="0" indent="0">
              <a:buNone/>
            </a:pPr>
            <a:endParaRPr lang="nb-NO" dirty="0" smtClean="0"/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xmlns="" val="3867041433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Normtal</a:t>
            </a:r>
            <a:endParaRPr lang="nn-NO" dirty="0"/>
          </a:p>
        </p:txBody>
      </p:sp>
      <p:graphicFrame>
        <p:nvGraphicFramePr>
          <p:cNvPr id="7" name="Plassholder for innhold 6"/>
          <p:cNvGraphicFramePr>
            <a:graphicFrameLocks noGrp="1"/>
          </p:cNvGraphicFramePr>
          <p:nvPr>
            <p:ph idx="1"/>
          </p:nvPr>
        </p:nvGraphicFramePr>
        <p:xfrm>
          <a:off x="1647190" y="3092037"/>
          <a:ext cx="5849620" cy="17350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2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24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24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24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Normtal for helsesøstre, Helsedirektoratet 2010.     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 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 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 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Helsesøster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100%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65 fødslar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 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Barneskule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100%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300 elevar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 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Ungdomskule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100%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550 elevar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 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Vidaregåande skule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100%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800 elevar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 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47825" y="3092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391886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Normtal</a:t>
            </a:r>
            <a:r>
              <a:rPr lang="nb-NO" dirty="0" smtClean="0"/>
              <a:t>  versus </a:t>
            </a:r>
            <a:r>
              <a:rPr lang="nb-NO" dirty="0" err="1" smtClean="0"/>
              <a:t>stillingar</a:t>
            </a:r>
            <a:r>
              <a:rPr lang="nb-NO" dirty="0" smtClean="0"/>
              <a:t> i Volda</a:t>
            </a:r>
            <a:endParaRPr lang="nn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5562"/>
              </p:ext>
            </p:extLst>
          </p:nvPr>
        </p:nvGraphicFramePr>
        <p:xfrm>
          <a:off x="1623060" y="2564904"/>
          <a:ext cx="6189299" cy="3395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86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22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22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82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136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765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27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Oppgåve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Stilling Volda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 smtClean="0">
                          <a:effectLst/>
                        </a:rPr>
                        <a:t>Pr.01.08.16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Tal barn </a:t>
                      </a:r>
                      <a:endParaRPr lang="nn-NO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2016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Normtal Helsedir 2010.</a:t>
                      </a:r>
                      <a:endParaRPr lang="nn-NO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Antal pr 100% stilling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 smtClean="0">
                          <a:effectLst/>
                        </a:rPr>
                        <a:t>Stillings-prosent </a:t>
                      </a:r>
                      <a:r>
                        <a:rPr lang="nn-NO" sz="1100" dirty="0">
                          <a:effectLst/>
                        </a:rPr>
                        <a:t>utifrå normtala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Behov i Volda: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Differanse på ressurs </a:t>
                      </a:r>
                      <a:r>
                        <a:rPr lang="nn-NO" sz="1100" dirty="0" smtClean="0">
                          <a:effectLst/>
                        </a:rPr>
                        <a:t>helse-søster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16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 smtClean="0">
                          <a:effectLst/>
                        </a:rPr>
                        <a:t>Helsestasjon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Kontakt</a:t>
                      </a:r>
                      <a:r>
                        <a:rPr lang="nb-NO" sz="11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med </a:t>
                      </a:r>
                      <a:r>
                        <a:rPr lang="nb-NO" sz="11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barnehagane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130%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65 fødslar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175%</a:t>
                      </a:r>
                      <a:endParaRPr lang="nn-NO" sz="1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-45%</a:t>
                      </a:r>
                      <a:endParaRPr lang="nn-NO" sz="1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9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 err="1" smtClean="0">
                          <a:effectLst/>
                        </a:rPr>
                        <a:t>Skuleh.tenes</a:t>
                      </a:r>
                      <a:r>
                        <a:rPr lang="nb-NO" sz="1100" dirty="0">
                          <a:effectLst/>
                        </a:rPr>
                        <a:t>te </a:t>
                      </a:r>
                      <a:r>
                        <a:rPr lang="nb-NO" sz="1100" dirty="0" err="1" smtClean="0">
                          <a:effectLst/>
                        </a:rPr>
                        <a:t>barneskule</a:t>
                      </a:r>
                      <a:r>
                        <a:rPr lang="nb-NO" sz="1100" dirty="0" smtClean="0">
                          <a:effectLst/>
                        </a:rPr>
                        <a:t> + </a:t>
                      </a:r>
                      <a:r>
                        <a:rPr lang="nb-NO" sz="1100" dirty="0" err="1" smtClean="0">
                          <a:effectLst/>
                        </a:rPr>
                        <a:t>utkantskular</a:t>
                      </a:r>
                      <a:r>
                        <a:rPr lang="nb-NO" sz="1100" dirty="0" smtClean="0">
                          <a:effectLst/>
                        </a:rPr>
                        <a:t> </a:t>
                      </a:r>
                      <a:r>
                        <a:rPr lang="nb-NO" sz="1100" dirty="0" err="1" smtClean="0">
                          <a:effectLst/>
                        </a:rPr>
                        <a:t>ungdomsskule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150%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889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>
                          <a:effectLst/>
                        </a:rPr>
                        <a:t>300 elevar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296%</a:t>
                      </a:r>
                      <a:endParaRPr lang="nn-NO" sz="1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-146%</a:t>
                      </a:r>
                      <a:endParaRPr lang="nn-NO" sz="1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3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err="1">
                          <a:effectLst/>
                        </a:rPr>
                        <a:t>Skulehelseteneste</a:t>
                      </a:r>
                      <a:r>
                        <a:rPr lang="nb-NO" sz="1100" dirty="0">
                          <a:effectLst/>
                        </a:rPr>
                        <a:t> </a:t>
                      </a:r>
                      <a:r>
                        <a:rPr lang="nb-NO" sz="1100" dirty="0" smtClean="0">
                          <a:effectLst/>
                        </a:rPr>
                        <a:t>Volda ungdomskule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40 %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285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550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52%</a:t>
                      </a:r>
                      <a:endParaRPr lang="nn-NO" sz="1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-12%</a:t>
                      </a:r>
                      <a:endParaRPr lang="nn-NO" sz="11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57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Vidaregåande skule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effectLst/>
                        </a:rPr>
                        <a:t>  </a:t>
                      </a:r>
                      <a:r>
                        <a:rPr lang="nb-NO" sz="1100" dirty="0" smtClean="0">
                          <a:effectLst/>
                        </a:rPr>
                        <a:t>50 %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effectLst/>
                        </a:rPr>
                        <a:t>530</a:t>
                      </a: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100" dirty="0">
                          <a:effectLst/>
                        </a:rPr>
                        <a:t>800 </a:t>
                      </a:r>
                      <a:r>
                        <a:rPr lang="nn-NO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66%</a:t>
                      </a:r>
                      <a:endParaRPr lang="nn-NO" sz="1100" kern="12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-16%</a:t>
                      </a:r>
                      <a:endParaRPr lang="nn-NO" sz="1100" kern="12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7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Mangler ressurs</a:t>
                      </a: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100" kern="12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kern="1200" dirty="0" smtClean="0">
                          <a:solidFill>
                            <a:schemeClr val="accent2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- 2,19</a:t>
                      </a:r>
                      <a:endParaRPr lang="nn-NO" sz="1100" kern="1200" dirty="0">
                        <a:solidFill>
                          <a:schemeClr val="accent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22425" y="2803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480406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Inntekter helsestasjonen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Variable inntekter:</a:t>
            </a:r>
          </a:p>
          <a:p>
            <a:r>
              <a:rPr lang="nb-NO" sz="2000" dirty="0" smtClean="0"/>
              <a:t>HPV vaksinering </a:t>
            </a:r>
            <a:r>
              <a:rPr lang="nb-NO" sz="2000" dirty="0" err="1" smtClean="0"/>
              <a:t>frå</a:t>
            </a:r>
            <a:r>
              <a:rPr lang="nb-NO" sz="2000" dirty="0" smtClean="0"/>
              <a:t> nov.-16:	800 vaksiner x 200 kr. = kr 160 000</a:t>
            </a:r>
            <a:br>
              <a:rPr lang="nb-NO" sz="2000" dirty="0" smtClean="0"/>
            </a:br>
            <a:r>
              <a:rPr lang="nb-NO" sz="1200" dirty="0" smtClean="0"/>
              <a:t>HVP vaksine program</a:t>
            </a:r>
            <a:r>
              <a:rPr lang="nb-NO" sz="1200" dirty="0"/>
              <a:t>; </a:t>
            </a:r>
            <a:r>
              <a:rPr lang="nb-NO" sz="1200" dirty="0" smtClean="0"/>
              <a:t>andre </a:t>
            </a:r>
            <a:r>
              <a:rPr lang="nb-NO" sz="1200" dirty="0"/>
              <a:t>dose </a:t>
            </a:r>
            <a:r>
              <a:rPr lang="nb-NO" sz="1200" dirty="0" smtClean="0"/>
              <a:t>etter 1mnd, tredje dose etter 6mnd, med ca. tall:</a:t>
            </a:r>
            <a:br>
              <a:rPr lang="nb-NO" sz="1200" dirty="0" smtClean="0"/>
            </a:br>
            <a:r>
              <a:rPr lang="nb-NO" sz="1200" dirty="0" smtClean="0"/>
              <a:t>	1dose: 500stk gjenstående 50stk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1200" dirty="0" smtClean="0"/>
              <a:t>	2dose: 300stk gjenstående 250stk</a:t>
            </a:r>
            <a:br>
              <a:rPr lang="nb-NO" sz="1200" dirty="0" smtClean="0"/>
            </a:br>
            <a:r>
              <a:rPr lang="nb-NO" sz="1200" dirty="0" smtClean="0"/>
              <a:t>	3dose:     0stk gjenstående 550stk   , gjenstående 850doser à 200kr                              </a:t>
            </a:r>
            <a:r>
              <a:rPr lang="nb-NO" sz="2000" dirty="0" smtClean="0"/>
              <a:t>kr 170 000,-</a:t>
            </a:r>
          </a:p>
          <a:p>
            <a:pPr>
              <a:buFont typeface="Arial" charset="0"/>
              <a:buChar char="•"/>
            </a:pPr>
            <a:r>
              <a:rPr lang="nb-NO" sz="2000" dirty="0" smtClean="0"/>
              <a:t>Influensavaksinering ( 650x 110,-),</a:t>
            </a:r>
          </a:p>
          <a:p>
            <a:pPr marL="0" indent="0">
              <a:buNone/>
            </a:pPr>
            <a:r>
              <a:rPr lang="nb-NO" sz="2000" dirty="0"/>
              <a:t> </a:t>
            </a:r>
            <a:r>
              <a:rPr lang="nb-NO" sz="2000" dirty="0" smtClean="0"/>
              <a:t>     gebyr vaksinering av tilsette:		sum ca. 	Kr   80 000</a:t>
            </a:r>
          </a:p>
          <a:p>
            <a:pPr>
              <a:buFont typeface="Arial" charset="0"/>
              <a:buChar char="•"/>
            </a:pPr>
            <a:r>
              <a:rPr lang="nb-NO" sz="2000" dirty="0" smtClean="0"/>
              <a:t>Reisevaksiner, gebyr 200, 400, 600 			Kr. 176 000</a:t>
            </a:r>
          </a:p>
          <a:p>
            <a:pPr>
              <a:buFont typeface="Arial" charset="0"/>
              <a:buChar char="•"/>
            </a:pPr>
            <a:r>
              <a:rPr lang="nb-NO" sz="2000" dirty="0" err="1" smtClean="0"/>
              <a:t>Ekstratilskot</a:t>
            </a:r>
            <a:r>
              <a:rPr lang="nb-NO" sz="2000" dirty="0" smtClean="0"/>
              <a:t> </a:t>
            </a:r>
            <a:r>
              <a:rPr lang="nb-NO" sz="2000" dirty="0" err="1" smtClean="0"/>
              <a:t>flyktningar</a:t>
            </a:r>
            <a:r>
              <a:rPr lang="nb-NO" sz="2000" dirty="0" smtClean="0"/>
              <a:t> med </a:t>
            </a:r>
            <a:r>
              <a:rPr lang="nb-NO" sz="2000" dirty="0" err="1" smtClean="0"/>
              <a:t>helseutfordringar</a:t>
            </a:r>
            <a:r>
              <a:rPr lang="nb-NO" sz="2000" dirty="0" smtClean="0"/>
              <a:t> i -16:	Kr 412 500</a:t>
            </a:r>
          </a:p>
          <a:p>
            <a:pPr>
              <a:buFont typeface="Arial" charset="0"/>
              <a:buChar char="•"/>
            </a:pPr>
            <a:r>
              <a:rPr lang="nb-NO" sz="2000" dirty="0" smtClean="0"/>
              <a:t>Refusjon </a:t>
            </a:r>
            <a:r>
              <a:rPr lang="nb-NO" sz="2000" dirty="0" err="1" smtClean="0"/>
              <a:t>frå</a:t>
            </a:r>
            <a:r>
              <a:rPr lang="nb-NO" sz="2000" dirty="0" smtClean="0"/>
              <a:t> Ørsta kommune </a:t>
            </a:r>
            <a:r>
              <a:rPr lang="nb-NO" sz="2000" dirty="0" err="1" smtClean="0"/>
              <a:t>påHFU</a:t>
            </a:r>
            <a:r>
              <a:rPr lang="nb-NO" sz="2000" dirty="0" smtClean="0"/>
              <a:t>                               Kr    59 000</a:t>
            </a:r>
          </a:p>
          <a:p>
            <a:pPr>
              <a:buFont typeface="Arial" charset="0"/>
              <a:buChar char="•"/>
            </a:pPr>
            <a:endParaRPr lang="nb-NO" sz="2000" dirty="0"/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xmlns="" val="3296117875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Rammetilskudd 2017 -statsbudsjettet</a:t>
            </a:r>
            <a:endParaRPr lang="nn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8049926"/>
              </p:ext>
            </p:extLst>
          </p:nvPr>
        </p:nvGraphicFramePr>
        <p:xfrm>
          <a:off x="457200" y="2445861"/>
          <a:ext cx="8229600" cy="283464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nn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Fordeling beløp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n-NO" dirty="0" err="1"/>
                        <a:t>Inndelingstilskudd</a:t>
                      </a:r>
                      <a:endParaRPr lang="nn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0 kr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n-NO" dirty="0"/>
                        <a:t>Helsestasjon/</a:t>
                      </a:r>
                      <a:r>
                        <a:rPr lang="nn-NO" dirty="0" err="1"/>
                        <a:t>skolehelsetjeneste</a:t>
                      </a:r>
                      <a:endParaRPr lang="nn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1 294 000 kr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n-NO" dirty="0"/>
                        <a:t>Utdanning deltidsbrannpersonell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90 000 kr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n-NO" dirty="0" err="1"/>
                        <a:t>Frivilligsentraler</a:t>
                      </a:r>
                      <a:endParaRPr lang="nn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365 000 kr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n-NO" dirty="0"/>
                        <a:t>Særskilte saker </a:t>
                      </a:r>
                      <a:r>
                        <a:rPr lang="nn-NO" dirty="0" err="1"/>
                        <a:t>enkeltkommuner</a:t>
                      </a:r>
                      <a:endParaRPr lang="nn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0 kr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n-NO" dirty="0"/>
                        <a:t>Sum </a:t>
                      </a:r>
                      <a:r>
                        <a:rPr lang="nn-NO" dirty="0" err="1"/>
                        <a:t>tilskudd</a:t>
                      </a:r>
                      <a:r>
                        <a:rPr lang="nn-NO" dirty="0"/>
                        <a:t> med særskilt fordeling Volda kommune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n-NO" dirty="0"/>
                        <a:t>1 749 000 kr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521050"/>
            <a:ext cx="38987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n-NO" sz="800" dirty="0" smtClean="0"/>
              <a:t>Enkeltsaker</a:t>
            </a:r>
            <a:endParaRPr lang="nn-NO" sz="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Volda kommune: </a:t>
            </a: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146595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Plan for styrking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          2017. To </a:t>
            </a:r>
            <a:r>
              <a:rPr lang="nb-NO" dirty="0" err="1" smtClean="0"/>
              <a:t>stillingar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sz="1600" dirty="0" err="1"/>
              <a:t>Auke</a:t>
            </a:r>
            <a:r>
              <a:rPr lang="nb-NO" sz="1600" dirty="0"/>
              <a:t> helsesøster </a:t>
            </a:r>
            <a:r>
              <a:rPr lang="nb-NO" sz="1600" dirty="0" err="1" smtClean="0"/>
              <a:t>barneskule</a:t>
            </a:r>
            <a:r>
              <a:rPr lang="nb-NO" sz="1600" dirty="0" smtClean="0"/>
              <a:t>/</a:t>
            </a:r>
            <a:r>
              <a:rPr lang="nb-NO" sz="1600" dirty="0" err="1" smtClean="0"/>
              <a:t>barnehagar</a:t>
            </a:r>
            <a:r>
              <a:rPr lang="nb-NO" sz="1600" dirty="0" smtClean="0"/>
              <a:t>:</a:t>
            </a:r>
            <a:r>
              <a:rPr lang="nb-NO" sz="1600" dirty="0"/>
              <a:t>			</a:t>
            </a:r>
            <a:r>
              <a:rPr lang="nb-NO" sz="1600" dirty="0" smtClean="0"/>
              <a:t>120 % stilling</a:t>
            </a:r>
          </a:p>
          <a:p>
            <a:pPr marL="0" indent="0">
              <a:buNone/>
            </a:pPr>
            <a:r>
              <a:rPr lang="nb-NO" sz="1600" dirty="0" smtClean="0"/>
              <a:t>(vist </a:t>
            </a:r>
            <a:r>
              <a:rPr lang="nb-NO" sz="1600" dirty="0" err="1" smtClean="0"/>
              <a:t>frå</a:t>
            </a:r>
            <a:r>
              <a:rPr lang="nb-NO" sz="1600" dirty="0" smtClean="0"/>
              <a:t> </a:t>
            </a:r>
            <a:r>
              <a:rPr lang="nb-NO" sz="1600" dirty="0" err="1" smtClean="0"/>
              <a:t>normtal</a:t>
            </a:r>
            <a:r>
              <a:rPr lang="nb-NO" sz="1600" dirty="0" smtClean="0"/>
              <a:t> )</a:t>
            </a:r>
            <a:endParaRPr lang="nb-NO" sz="1600" dirty="0"/>
          </a:p>
          <a:p>
            <a:r>
              <a:rPr lang="nb-NO" sz="1600" dirty="0" err="1"/>
              <a:t>Auke</a:t>
            </a:r>
            <a:r>
              <a:rPr lang="nb-NO" sz="1600" dirty="0"/>
              <a:t> jordmor for </a:t>
            </a:r>
            <a:r>
              <a:rPr lang="nb-NO" sz="1600" dirty="0" err="1"/>
              <a:t>tidleg</a:t>
            </a:r>
            <a:r>
              <a:rPr lang="nb-NO" sz="1600" dirty="0"/>
              <a:t> heimebesøk:	</a:t>
            </a:r>
            <a:r>
              <a:rPr lang="nb-NO" sz="1600" dirty="0" smtClean="0"/>
              <a:t> 20% stilling</a:t>
            </a:r>
          </a:p>
          <a:p>
            <a:pPr marL="0" indent="0">
              <a:buNone/>
            </a:pPr>
            <a:r>
              <a:rPr lang="nb-NO" sz="1600" dirty="0" smtClean="0"/>
              <a:t>(behov vist i </a:t>
            </a:r>
            <a:r>
              <a:rPr lang="nb-NO" sz="1600" i="1" dirty="0" smtClean="0"/>
              <a:t>Prosjektrapport </a:t>
            </a:r>
            <a:r>
              <a:rPr lang="nb-NO" sz="1600" i="1" dirty="0" err="1" smtClean="0"/>
              <a:t>jordmoraHeim</a:t>
            </a:r>
            <a:r>
              <a:rPr lang="nb-NO" sz="1600" dirty="0" smtClean="0"/>
              <a:t>)</a:t>
            </a:r>
          </a:p>
          <a:p>
            <a:r>
              <a:rPr lang="nb-NO" sz="1600" dirty="0" smtClean="0"/>
              <a:t>Lavterskel familierettleiing:</a:t>
            </a:r>
            <a:r>
              <a:rPr lang="nb-NO" dirty="0" smtClean="0"/>
              <a:t>         </a:t>
            </a:r>
            <a:r>
              <a:rPr lang="nb-NO" sz="1600" dirty="0" smtClean="0"/>
              <a:t>60% stilling</a:t>
            </a:r>
          </a:p>
          <a:p>
            <a:pPr marL="2743200" lvl="6" indent="0">
              <a:buNone/>
            </a:pPr>
            <a:endParaRPr lang="nb-NO" dirty="0"/>
          </a:p>
          <a:p>
            <a:pPr marL="2743200" lvl="6" indent="0">
              <a:buNone/>
            </a:pPr>
            <a:endParaRPr lang="nb-NO" dirty="0" smtClean="0"/>
          </a:p>
          <a:p>
            <a:pPr marL="2743200" lvl="6" indent="0">
              <a:buNone/>
            </a:pPr>
            <a:endParaRPr lang="nb-NO" dirty="0"/>
          </a:p>
          <a:p>
            <a:pPr marL="2743200" lvl="6" indent="0">
              <a:buNone/>
            </a:pPr>
            <a:endParaRPr lang="nb-NO" dirty="0" smtClean="0"/>
          </a:p>
          <a:p>
            <a:pPr marL="2743200" lvl="6" indent="0">
              <a:buNone/>
            </a:pPr>
            <a:endParaRPr lang="nb-NO" dirty="0"/>
          </a:p>
          <a:p>
            <a:pPr marL="2743200" lvl="6" indent="0">
              <a:buNone/>
            </a:pPr>
            <a:endParaRPr lang="nb-NO" dirty="0" smtClean="0"/>
          </a:p>
          <a:p>
            <a:pPr marL="2743200" lvl="6" indent="0">
              <a:buNone/>
            </a:pPr>
            <a:endParaRPr lang="nb-NO" dirty="0" smtClean="0"/>
          </a:p>
          <a:p>
            <a:pPr marL="2743200" lvl="6" indent="0">
              <a:buNone/>
            </a:pPr>
            <a:endParaRPr lang="nb-NO" dirty="0" smtClean="0"/>
          </a:p>
          <a:p>
            <a:endParaRPr lang="nb-NO" sz="1600" dirty="0"/>
          </a:p>
          <a:p>
            <a:pPr marL="0" indent="0">
              <a:buNone/>
            </a:pPr>
            <a:endParaRPr lang="nb-NO" sz="1600" dirty="0"/>
          </a:p>
          <a:p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 </a:t>
            </a:r>
            <a:r>
              <a:rPr lang="nb-NO" dirty="0" err="1" smtClean="0"/>
              <a:t>Ønskje</a:t>
            </a:r>
            <a:r>
              <a:rPr lang="nb-NO" dirty="0" smtClean="0"/>
              <a:t> om </a:t>
            </a:r>
            <a:r>
              <a:rPr lang="nb-NO" dirty="0" err="1" smtClean="0"/>
              <a:t>vidare</a:t>
            </a:r>
            <a:r>
              <a:rPr lang="nb-NO" dirty="0" smtClean="0"/>
              <a:t> styrking- </a:t>
            </a:r>
            <a:r>
              <a:rPr lang="nb-NO" dirty="0" err="1" smtClean="0"/>
              <a:t>søkje</a:t>
            </a:r>
            <a:r>
              <a:rPr lang="nb-NO" dirty="0" smtClean="0"/>
              <a:t>   </a:t>
            </a:r>
            <a:r>
              <a:rPr lang="nb-NO" dirty="0" err="1" smtClean="0"/>
              <a:t>midlar</a:t>
            </a:r>
            <a:endParaRPr lang="nn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b-NO" sz="1600" dirty="0"/>
              <a:t>Foreldreveileder/familieterapeut </a:t>
            </a:r>
            <a:endParaRPr lang="nb-NO" sz="1600" dirty="0" smtClean="0"/>
          </a:p>
          <a:p>
            <a:r>
              <a:rPr lang="nb-NO" sz="1600" dirty="0" smtClean="0"/>
              <a:t>Helsesøsterstilling </a:t>
            </a:r>
            <a:r>
              <a:rPr lang="nb-NO" sz="1600" dirty="0"/>
              <a:t>små </a:t>
            </a:r>
            <a:r>
              <a:rPr lang="nb-NO" sz="1600" dirty="0" smtClean="0"/>
              <a:t>barn</a:t>
            </a:r>
          </a:p>
          <a:p>
            <a:r>
              <a:rPr lang="nb-NO" sz="1600" dirty="0" smtClean="0"/>
              <a:t>Fysioterapi </a:t>
            </a:r>
            <a:r>
              <a:rPr lang="nb-NO" sz="1600" dirty="0"/>
              <a:t>barn og unge, </a:t>
            </a:r>
            <a:r>
              <a:rPr lang="nb-NO" sz="1600" dirty="0" err="1" smtClean="0"/>
              <a:t>førebyggjande</a:t>
            </a:r>
            <a:endParaRPr lang="nb-NO" sz="1600" dirty="0" smtClean="0"/>
          </a:p>
          <a:p>
            <a:r>
              <a:rPr lang="nb-NO" sz="1600" dirty="0" err="1" smtClean="0"/>
              <a:t>Auke</a:t>
            </a:r>
            <a:r>
              <a:rPr lang="nb-NO" sz="1600" dirty="0" smtClean="0"/>
              <a:t> </a:t>
            </a:r>
            <a:r>
              <a:rPr lang="nb-NO" sz="1600" dirty="0"/>
              <a:t>leiing/ </a:t>
            </a:r>
            <a:r>
              <a:rPr lang="nb-NO" sz="1600" dirty="0" err="1"/>
              <a:t>fagansvarleg</a:t>
            </a:r>
            <a:r>
              <a:rPr lang="nb-NO" sz="1600" dirty="0"/>
              <a:t> helsestasjonen		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xmlns="" val="3561346024"/>
      </p:ext>
    </p:extLst>
  </p:cSld>
  <p:clrMapOvr>
    <a:masterClrMapping/>
  </p:clrMapOvr>
  <p:transition advClick="0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Lovverk, forskrift</a:t>
            </a:r>
            <a:r>
              <a:rPr lang="nb-NO" dirty="0"/>
              <a:t> </a:t>
            </a:r>
            <a:r>
              <a:rPr lang="nb-NO" dirty="0" smtClean="0"/>
              <a:t>og </a:t>
            </a:r>
            <a:r>
              <a:rPr lang="nb-NO" dirty="0" err="1" smtClean="0"/>
              <a:t>retn.linjer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21088"/>
          </a:xfrm>
        </p:spPr>
        <p:txBody>
          <a:bodyPr>
            <a:normAutofit fontScale="77500" lnSpcReduction="20000"/>
          </a:bodyPr>
          <a:lstStyle/>
          <a:p>
            <a:r>
              <a:rPr lang="nn-NO" dirty="0" smtClean="0"/>
              <a:t>Helse- og omsorgstenesteloven</a:t>
            </a:r>
          </a:p>
          <a:p>
            <a:r>
              <a:rPr lang="nn-NO" dirty="0" smtClean="0"/>
              <a:t>Forskrift om kommunens helsefremmende og </a:t>
            </a:r>
            <a:r>
              <a:rPr lang="nn-NO" dirty="0" err="1" smtClean="0"/>
              <a:t>forebyggende</a:t>
            </a:r>
            <a:r>
              <a:rPr lang="nn-NO" dirty="0" smtClean="0"/>
              <a:t> arbeid</a:t>
            </a:r>
          </a:p>
          <a:p>
            <a:r>
              <a:rPr lang="nn-NO" dirty="0" smtClean="0"/>
              <a:t>Nasjonal faglig retningslinje for det helsefremmende og </a:t>
            </a:r>
            <a:r>
              <a:rPr lang="nn-NO" dirty="0" err="1" smtClean="0"/>
              <a:t>forebyggende</a:t>
            </a:r>
            <a:r>
              <a:rPr lang="nn-NO" dirty="0" smtClean="0"/>
              <a:t> arbeidet i helsestasjon, </a:t>
            </a:r>
            <a:r>
              <a:rPr lang="nn-NO" dirty="0" err="1" smtClean="0"/>
              <a:t>skolehelsetjeneste</a:t>
            </a:r>
            <a:r>
              <a:rPr lang="nn-NO" dirty="0" smtClean="0"/>
              <a:t> og helsestasjon for ungdom (ny 2017):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sz="2300" dirty="0"/>
              <a:t>1. </a:t>
            </a:r>
            <a:r>
              <a:rPr lang="nb-NO" sz="2300" dirty="0" smtClean="0"/>
              <a:t>Fellesdel </a:t>
            </a:r>
            <a:r>
              <a:rPr lang="nb-NO" sz="2300" dirty="0"/>
              <a:t>som omhandler virksomhetens drift og berører alle deltjenestene</a:t>
            </a:r>
          </a:p>
          <a:p>
            <a:r>
              <a:rPr lang="nn-NO" sz="2300" dirty="0"/>
              <a:t>2. Helsestasjon 0–5 år</a:t>
            </a:r>
          </a:p>
          <a:p>
            <a:r>
              <a:rPr lang="nb-NO" sz="2300" dirty="0"/>
              <a:t>3. Skolehelsetjenesten 5–20 år </a:t>
            </a:r>
            <a:r>
              <a:rPr lang="nb-NO" sz="2300" i="1" dirty="0"/>
              <a:t>(publiseres sommeren 2017)</a:t>
            </a:r>
          </a:p>
          <a:p>
            <a:r>
              <a:rPr lang="nb-NO" sz="2300" dirty="0"/>
              <a:t>4. Helsestasjon for ungdom (HFU) </a:t>
            </a:r>
            <a:r>
              <a:rPr lang="nb-NO" sz="2300" i="1" dirty="0"/>
              <a:t>(publiseres sommeren 2017</a:t>
            </a:r>
            <a:r>
              <a:rPr lang="nb-NO" sz="2300" i="1" dirty="0" smtClean="0"/>
              <a:t>)</a:t>
            </a:r>
          </a:p>
          <a:p>
            <a:pPr marL="0" indent="0">
              <a:buNone/>
            </a:pPr>
            <a:endParaRPr lang="nb-NO" sz="2300" i="1" dirty="0" smtClean="0"/>
          </a:p>
          <a:p>
            <a:r>
              <a:rPr lang="nb-NO" i="1" dirty="0" smtClean="0"/>
              <a:t>Nasjonal faglig retningslinje for svangerskapsomsorgen</a:t>
            </a:r>
          </a:p>
          <a:p>
            <a:r>
              <a:rPr lang="nb-NO" i="1" dirty="0" smtClean="0"/>
              <a:t>Nasjonal faglig retningslinje for barselomsorgen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28B-1187-4FFD-B5C2-88505DA6AE33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044560477"/>
      </p:ext>
    </p:extLst>
  </p:cSld>
  <p:clrMapOvr>
    <a:masterClrMapping/>
  </p:clrMapOvr>
  <p:transition advClick="0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Planar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n-NO" dirty="0" smtClean="0"/>
              <a:t>Kvalitetsplan sektor opplæring og oppvekst 2017-2020</a:t>
            </a:r>
          </a:p>
          <a:p>
            <a:r>
              <a:rPr lang="nn-NO" dirty="0" smtClean="0"/>
              <a:t>Plan for helsestasjonen i Volda 2014-2017</a:t>
            </a:r>
          </a:p>
          <a:p>
            <a:r>
              <a:rPr lang="nn-NO" dirty="0" err="1" smtClean="0"/>
              <a:t>Smittevernplan</a:t>
            </a:r>
            <a:r>
              <a:rPr lang="nn-NO" dirty="0" smtClean="0"/>
              <a:t> for Volda kommune</a:t>
            </a:r>
          </a:p>
          <a:p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n-NO" dirty="0" smtClean="0"/>
              <a:t>Handlingsplan mot vald i nære relasjonar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28B-1187-4FFD-B5C2-88505DA6AE33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066987430"/>
      </p:ext>
    </p:extLst>
  </p:cSld>
  <p:clrMapOvr>
    <a:masterClrMapping/>
  </p:clrMapOvr>
  <p:transition advClick="0"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4000" dirty="0"/>
              <a:t>Helsestasjonen i Volda</a:t>
            </a:r>
            <a:br>
              <a:rPr lang="nb-NO" sz="4000" dirty="0"/>
            </a:br>
            <a:r>
              <a:rPr lang="nb-NO" sz="4000" dirty="0"/>
              <a:t>Svangerskapsomsorga - barselomsorg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093915"/>
          </a:xfrm>
        </p:spPr>
        <p:txBody>
          <a:bodyPr>
            <a:normAutofit/>
          </a:bodyPr>
          <a:lstStyle/>
          <a:p>
            <a:r>
              <a:rPr lang="nb-NO" dirty="0"/>
              <a:t>Kontroller </a:t>
            </a:r>
            <a:r>
              <a:rPr lang="nb-NO" dirty="0" smtClean="0"/>
              <a:t>– kontrollprogram</a:t>
            </a:r>
          </a:p>
          <a:p>
            <a:pPr marL="0" indent="0">
              <a:buNone/>
            </a:pPr>
            <a:r>
              <a:rPr lang="nb-NO" dirty="0" smtClean="0"/>
              <a:t>8-10 kontroller pr gravid. </a:t>
            </a:r>
            <a:r>
              <a:rPr lang="nb-NO" dirty="0" err="1" smtClean="0"/>
              <a:t>Fleire</a:t>
            </a:r>
            <a:r>
              <a:rPr lang="nb-NO" dirty="0" smtClean="0"/>
              <a:t> ved behov. </a:t>
            </a:r>
            <a:r>
              <a:rPr lang="nb-NO" dirty="0" err="1" smtClean="0"/>
              <a:t>Nokre</a:t>
            </a:r>
            <a:r>
              <a:rPr lang="nb-NO" dirty="0" smtClean="0"/>
              <a:t> </a:t>
            </a:r>
            <a:r>
              <a:rPr lang="nb-NO" dirty="0" err="1" smtClean="0"/>
              <a:t>tema:Kost</a:t>
            </a:r>
            <a:r>
              <a:rPr lang="nb-NO" dirty="0" smtClean="0"/>
              <a:t>, </a:t>
            </a:r>
            <a:r>
              <a:rPr lang="nb-NO" dirty="0" err="1" smtClean="0"/>
              <a:t>levevanar</a:t>
            </a:r>
            <a:r>
              <a:rPr lang="nb-NO" dirty="0" smtClean="0"/>
              <a:t>, </a:t>
            </a:r>
            <a:r>
              <a:rPr lang="nb-NO" dirty="0" err="1" smtClean="0"/>
              <a:t>rusmidlar</a:t>
            </a:r>
            <a:r>
              <a:rPr lang="nb-NO" dirty="0" smtClean="0"/>
              <a:t>, vald</a:t>
            </a:r>
            <a:endParaRPr lang="nb-NO" dirty="0"/>
          </a:p>
          <a:p>
            <a:r>
              <a:rPr lang="nb-NO" dirty="0"/>
              <a:t>Fødsel- og </a:t>
            </a:r>
            <a:r>
              <a:rPr lang="nb-NO" dirty="0" err="1"/>
              <a:t>foreldreførebuande</a:t>
            </a:r>
            <a:r>
              <a:rPr lang="nb-NO" dirty="0"/>
              <a:t> kurs</a:t>
            </a:r>
          </a:p>
          <a:p>
            <a:r>
              <a:rPr lang="nb-NO" dirty="0" smtClean="0"/>
              <a:t>Vanngymnastikk</a:t>
            </a:r>
          </a:p>
          <a:p>
            <a:r>
              <a:rPr lang="nb-NO" dirty="0" smtClean="0"/>
              <a:t>(</a:t>
            </a:r>
            <a:r>
              <a:rPr lang="nb-NO" dirty="0" err="1" smtClean="0"/>
              <a:t>Tidleg</a:t>
            </a:r>
            <a:r>
              <a:rPr lang="nb-NO" dirty="0" smtClean="0"/>
              <a:t> heimebesøk)</a:t>
            </a:r>
          </a:p>
          <a:p>
            <a:r>
              <a:rPr lang="nb-NO" dirty="0" smtClean="0"/>
              <a:t>Etterkontroll. Prevensjonsrettleiing</a:t>
            </a:r>
            <a:endParaRPr lang="nn-NO" dirty="0"/>
          </a:p>
          <a:p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EDFE-9E1A-4D4D-AE6D-984A19E03D8A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5</a:t>
            </a:fld>
            <a:endParaRPr lang="nb-NO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Helsestasjonen i </a:t>
            </a:r>
            <a:r>
              <a:rPr lang="nb-NO" dirty="0" smtClean="0"/>
              <a:t>Volda</a:t>
            </a:r>
            <a:br>
              <a:rPr lang="nb-NO" dirty="0" smtClean="0"/>
            </a:br>
            <a:r>
              <a:rPr lang="nb-NO" sz="2700" dirty="0" smtClean="0"/>
              <a:t>Svangerskapsomsorga - barselomsorg</a:t>
            </a:r>
            <a:endParaRPr lang="nn-NO" sz="27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Prosjekt Ørsta og Volda 2012- 2013</a:t>
            </a:r>
          </a:p>
          <a:p>
            <a:pPr>
              <a:buNone/>
            </a:pPr>
            <a:r>
              <a:rPr lang="nn-NO" sz="1600" dirty="0" smtClean="0">
                <a:latin typeface="Times New Roman"/>
                <a:cs typeface="Times New Roman"/>
              </a:rPr>
              <a:t>Mål:</a:t>
            </a:r>
            <a:endParaRPr lang="nn-NO" sz="16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nn-NO" sz="1600" dirty="0" smtClean="0">
                <a:cs typeface="Times New Roman"/>
              </a:rPr>
              <a:t>       Systematisere </a:t>
            </a:r>
            <a:r>
              <a:rPr lang="nn-NO" sz="1600" dirty="0">
                <a:cs typeface="Times New Roman"/>
              </a:rPr>
              <a:t>og </a:t>
            </a:r>
            <a:r>
              <a:rPr lang="nn-NO" sz="1600" dirty="0" smtClean="0">
                <a:cs typeface="Times New Roman"/>
              </a:rPr>
              <a:t>kvalitetssikre barselomsorga </a:t>
            </a:r>
            <a:r>
              <a:rPr lang="nn-NO" sz="1600" dirty="0">
                <a:cs typeface="Times New Roman"/>
              </a:rPr>
              <a:t>ved helsestasjonane i Ørsta og Volda.</a:t>
            </a:r>
          </a:p>
          <a:p>
            <a:endParaRPr lang="nn-NO" dirty="0"/>
          </a:p>
          <a:p>
            <a:endParaRPr lang="nb-NO" dirty="0" smtClean="0"/>
          </a:p>
          <a:p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28B-1187-4FFD-B5C2-88505DA6AE33}" type="datetime1">
              <a:rPr lang="nb-NO" smtClean="0"/>
              <a:pPr/>
              <a:t>31.03.2017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6</a:t>
            </a:fld>
            <a:endParaRPr lang="nb-NO" dirty="0"/>
          </a:p>
        </p:txBody>
      </p:sp>
      <p:pic>
        <p:nvPicPr>
          <p:cNvPr id="8" name="Plassholder for innhold 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564904"/>
            <a:ext cx="216024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0901422"/>
      </p:ext>
    </p:extLst>
  </p:cSld>
  <p:clrMapOvr>
    <a:masterClrMapping/>
  </p:clrMapOvr>
  <p:transition advClick="0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Helsestasjonen i </a:t>
            </a:r>
            <a:r>
              <a:rPr lang="nb-NO" dirty="0" smtClean="0"/>
              <a:t>Volda</a:t>
            </a:r>
            <a:br>
              <a:rPr lang="nb-NO" dirty="0" smtClean="0"/>
            </a:br>
            <a:r>
              <a:rPr lang="nb-NO" sz="2400" dirty="0" smtClean="0"/>
              <a:t>Helsestasjon 0 – 5 år</a:t>
            </a:r>
            <a:endParaRPr lang="nn-NO" sz="2400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Kommunen skal tilby </a:t>
            </a:r>
            <a:r>
              <a:rPr lang="nb-NO" dirty="0" err="1" smtClean="0"/>
              <a:t>førebyggjande</a:t>
            </a:r>
            <a:r>
              <a:rPr lang="nb-NO" dirty="0" smtClean="0"/>
              <a:t> og </a:t>
            </a:r>
            <a:r>
              <a:rPr lang="nb-NO" dirty="0" err="1" smtClean="0"/>
              <a:t>helsefremmande</a:t>
            </a:r>
            <a:r>
              <a:rPr lang="nb-NO" dirty="0" smtClean="0"/>
              <a:t> </a:t>
            </a:r>
            <a:r>
              <a:rPr lang="nb-NO" dirty="0" err="1" smtClean="0"/>
              <a:t>tenester</a:t>
            </a:r>
            <a:endParaRPr lang="nb-NO" dirty="0" smtClean="0"/>
          </a:p>
          <a:p>
            <a:r>
              <a:rPr lang="nb-NO" dirty="0" err="1" smtClean="0"/>
              <a:t>Føremål</a:t>
            </a:r>
            <a:r>
              <a:rPr lang="nb-NO" dirty="0" smtClean="0"/>
              <a:t>: å </a:t>
            </a:r>
            <a:r>
              <a:rPr lang="nb-NO" dirty="0" err="1" smtClean="0"/>
              <a:t>fremje</a:t>
            </a:r>
            <a:r>
              <a:rPr lang="nb-NO" dirty="0" smtClean="0"/>
              <a:t> psykisk og fysisk helse, sosiale og miljømessige tilhøve og </a:t>
            </a:r>
            <a:r>
              <a:rPr lang="nb-NO" dirty="0" err="1" smtClean="0"/>
              <a:t>førebyggje</a:t>
            </a:r>
            <a:r>
              <a:rPr lang="nb-NO" dirty="0" smtClean="0"/>
              <a:t> sjukdom og skade.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28B-1187-4FFD-B5C2-88505DA6AE33}" type="datetime1">
              <a:rPr lang="nb-NO" smtClean="0"/>
              <a:pPr/>
              <a:t>31.03.2017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7</a:t>
            </a:fld>
            <a:endParaRPr lang="nb-NO" dirty="0"/>
          </a:p>
        </p:txBody>
      </p:sp>
      <p:pic>
        <p:nvPicPr>
          <p:cNvPr id="8" name="profile_pic" descr="Helsestasjonen i Volda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0"/>
            <a:ext cx="324036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6343071"/>
      </p:ext>
    </p:extLst>
  </p:cSld>
  <p:clrMapOvr>
    <a:masterClrMapping/>
  </p:clrMapOvr>
  <p:transition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Helsestasjonen i Volda</a:t>
            </a:r>
            <a:br>
              <a:rPr lang="nb-NO" dirty="0"/>
            </a:br>
            <a:r>
              <a:rPr lang="nb-NO" sz="2400" dirty="0"/>
              <a:t>Helsestasjon 0 – 5 år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Standardisert program med 14 </a:t>
            </a:r>
            <a:r>
              <a:rPr lang="nb-NO" dirty="0" err="1" smtClean="0"/>
              <a:t>konsultasjonar</a:t>
            </a:r>
            <a:r>
              <a:rPr lang="nb-NO" dirty="0" smtClean="0"/>
              <a:t> pr barn, inkludert heimebesøk av helsesøster til nyfødde.</a:t>
            </a:r>
          </a:p>
          <a:p>
            <a:r>
              <a:rPr lang="nb-NO" dirty="0"/>
              <a:t>115 barn i 2016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Avdekke utviklingsavvik </a:t>
            </a:r>
          </a:p>
          <a:p>
            <a:r>
              <a:rPr lang="nb-NO" dirty="0" smtClean="0"/>
              <a:t>Bidra til oppfølging og henvising ved behov</a:t>
            </a:r>
          </a:p>
          <a:p>
            <a:r>
              <a:rPr lang="nb-NO" dirty="0" smtClean="0"/>
              <a:t>Samarbeidsmøte/</a:t>
            </a:r>
          </a:p>
          <a:p>
            <a:pPr marL="0" indent="0">
              <a:buNone/>
            </a:pPr>
            <a:r>
              <a:rPr lang="nb-NO" dirty="0" smtClean="0"/>
              <a:t>    ansvarsgruppe</a:t>
            </a:r>
          </a:p>
          <a:p>
            <a:r>
              <a:rPr lang="nb-NO" dirty="0" err="1" smtClean="0"/>
              <a:t>Tverrfagleg</a:t>
            </a:r>
            <a:r>
              <a:rPr lang="nb-NO" dirty="0" smtClean="0"/>
              <a:t> samarbeid</a:t>
            </a:r>
          </a:p>
          <a:p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28B-1187-4FFD-B5C2-88505DA6AE33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979133054"/>
      </p:ext>
    </p:extLst>
  </p:cSld>
  <p:clrMapOvr>
    <a:masterClrMapping/>
  </p:clrMapOvr>
  <p:transition advClick="0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Helsestasjonen i Volda</a:t>
            </a:r>
            <a:br>
              <a:rPr lang="nb-NO" dirty="0"/>
            </a:br>
            <a:r>
              <a:rPr lang="nb-NO" sz="2400" dirty="0"/>
              <a:t>Helsestasjon 0 – 5 år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Barnevaksinasjons – programmet</a:t>
            </a:r>
          </a:p>
          <a:p>
            <a:pPr marL="0" indent="0">
              <a:buNone/>
            </a:pPr>
            <a:r>
              <a:rPr lang="nb-NO" dirty="0" smtClean="0"/>
              <a:t>- vaksinerer mot 12 ulike </a:t>
            </a:r>
            <a:r>
              <a:rPr lang="nb-NO" dirty="0" err="1" smtClean="0"/>
              <a:t>sjukdommar</a:t>
            </a:r>
            <a:r>
              <a:rPr lang="nb-NO" dirty="0" smtClean="0"/>
              <a:t>, ved 6v, 3, 5 og 12mnd, 15mnd</a:t>
            </a:r>
          </a:p>
          <a:p>
            <a:endParaRPr lang="nb-NO" dirty="0" smtClean="0"/>
          </a:p>
          <a:p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err="1" smtClean="0"/>
              <a:t>Førebyggjande</a:t>
            </a:r>
            <a:r>
              <a:rPr lang="nb-NO" dirty="0" smtClean="0"/>
              <a:t> arbeid</a:t>
            </a:r>
          </a:p>
          <a:p>
            <a:pPr marL="0" indent="0">
              <a:buNone/>
            </a:pPr>
            <a:r>
              <a:rPr lang="nb-NO" dirty="0" smtClean="0"/>
              <a:t>- Barselgruppe </a:t>
            </a:r>
            <a:r>
              <a:rPr lang="nb-NO" dirty="0"/>
              <a:t>ved 1mnd</a:t>
            </a:r>
          </a:p>
          <a:p>
            <a:pPr marL="0" indent="0">
              <a:buNone/>
            </a:pPr>
            <a:r>
              <a:rPr lang="nb-NO" dirty="0" smtClean="0"/>
              <a:t>- Open </a:t>
            </a:r>
            <a:r>
              <a:rPr lang="nb-NO" dirty="0"/>
              <a:t>helsestasjon </a:t>
            </a:r>
            <a:r>
              <a:rPr lang="nb-NO" dirty="0" smtClean="0"/>
              <a:t>1t/veke med tema </a:t>
            </a:r>
            <a:r>
              <a:rPr lang="nb-NO" dirty="0" err="1" smtClean="0"/>
              <a:t>ein</a:t>
            </a:r>
            <a:r>
              <a:rPr lang="nb-NO" dirty="0" smtClean="0"/>
              <a:t> gong pr </a:t>
            </a:r>
            <a:r>
              <a:rPr lang="nb-NO" dirty="0" err="1" smtClean="0"/>
              <a:t>månad</a:t>
            </a:r>
            <a:endParaRPr lang="nb-NO" dirty="0"/>
          </a:p>
          <a:p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028B-1187-4FFD-B5C2-88505DA6AE33}" type="datetime1">
              <a:rPr lang="nb-NO" smtClean="0"/>
              <a:pPr/>
              <a:t>31.03.2017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Volda kommune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B629-6610-4FDF-9A62-609475074C04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287673374"/>
      </p:ext>
    </p:extLst>
  </p:cSld>
  <p:clrMapOvr>
    <a:masterClrMapping/>
  </p:clrMapOvr>
  <p:transition advClick="0" advTm="5000"/>
</p:sld>
</file>

<file path=ppt/theme/theme1.xml><?xml version="1.0" encoding="utf-8"?>
<a:theme xmlns:a="http://schemas.openxmlformats.org/drawingml/2006/main" name="Volda Kommune pptheme v1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siel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Volda Kommune pptheme v1.1</Template>
  <TotalTime>3108</TotalTime>
  <Words>1260</Words>
  <Application>Microsoft Office PowerPoint</Application>
  <PresentationFormat>Skjermfremvisning (4:3)</PresentationFormat>
  <Paragraphs>317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29" baseType="lpstr">
      <vt:lpstr>Volda Kommune pptheme v1.1</vt:lpstr>
      <vt:lpstr>Helsestasjonen i Volda</vt:lpstr>
      <vt:lpstr>Førebyggande og helsefremjande</vt:lpstr>
      <vt:lpstr>Lovverk, forskrift og retn.linjer</vt:lpstr>
      <vt:lpstr>Planar</vt:lpstr>
      <vt:lpstr>Helsestasjonen i Volda Svangerskapsomsorga - barselomsorg</vt:lpstr>
      <vt:lpstr>Helsestasjonen i Volda Svangerskapsomsorga - barselomsorg</vt:lpstr>
      <vt:lpstr>Helsestasjonen i Volda Helsestasjon 0 – 5 år</vt:lpstr>
      <vt:lpstr>Helsestasjonen i Volda Helsestasjon 0 – 5 år</vt:lpstr>
      <vt:lpstr>Helsestasjonen i Volda Helsestasjon 0 – 5 år</vt:lpstr>
      <vt:lpstr>Helsestasjonen i Volda Skolehelseteneste</vt:lpstr>
      <vt:lpstr>Helsestasjonen i Volda Skolehelseteneste</vt:lpstr>
      <vt:lpstr>Helsestasjonen i Volda Helsestasjon for flyktningar/asyl</vt:lpstr>
      <vt:lpstr>Helsestasjonen i Volda Miljøretta helsevern -Smittevern</vt:lpstr>
      <vt:lpstr>Helsestasjonen i Volda</vt:lpstr>
      <vt:lpstr>Kommunepsykologen</vt:lpstr>
      <vt:lpstr>Tankar og erfaringar </vt:lpstr>
      <vt:lpstr>Lysbilde 17</vt:lpstr>
      <vt:lpstr>Førebyggjande helsearbeid</vt:lpstr>
      <vt:lpstr>Lysbilde 19</vt:lpstr>
      <vt:lpstr> </vt:lpstr>
      <vt:lpstr>Kommuner som blir prioritert:</vt:lpstr>
      <vt:lpstr>Behov for styrking av helsestasjonen?</vt:lpstr>
      <vt:lpstr>Stillingar ved helsestasjonen</vt:lpstr>
      <vt:lpstr>Normtal</vt:lpstr>
      <vt:lpstr>Normtal  versus stillingar i Volda</vt:lpstr>
      <vt:lpstr>Inntekter helsestasjonen</vt:lpstr>
      <vt:lpstr>Rammetilskudd 2017 -statsbudsjettet</vt:lpstr>
      <vt:lpstr>Plan for styrking</vt:lpstr>
    </vt:vector>
  </TitlesOfParts>
  <Company>Volda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ben</dc:creator>
  <cp:lastModifiedBy>bk</cp:lastModifiedBy>
  <cp:revision>257</cp:revision>
  <dcterms:created xsi:type="dcterms:W3CDTF">2014-09-09T07:50:23Z</dcterms:created>
  <dcterms:modified xsi:type="dcterms:W3CDTF">2017-03-31T08:04:49Z</dcterms:modified>
</cp:coreProperties>
</file>