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310" r:id="rId2"/>
    <p:sldId id="315" r:id="rId3"/>
    <p:sldId id="300" r:id="rId4"/>
    <p:sldId id="299" r:id="rId5"/>
    <p:sldId id="301" r:id="rId6"/>
    <p:sldId id="292" r:id="rId7"/>
    <p:sldId id="316" r:id="rId8"/>
    <p:sldId id="298" r:id="rId9"/>
    <p:sldId id="294" r:id="rId10"/>
    <p:sldId id="302" r:id="rId11"/>
    <p:sldId id="293" r:id="rId12"/>
    <p:sldId id="303" r:id="rId13"/>
    <p:sldId id="297" r:id="rId14"/>
    <p:sldId id="266" r:id="rId15"/>
    <p:sldId id="273" r:id="rId16"/>
    <p:sldId id="257" r:id="rId17"/>
  </p:sldIdLst>
  <p:sldSz cx="9144000" cy="5143500" type="screen16x9"/>
  <p:notesSz cx="6797675" cy="9926638"/>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8">
          <p15:clr>
            <a:srgbClr val="A4A3A4"/>
          </p15:clr>
        </p15:guide>
        <p15:guide id="2" pos="31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92D050"/>
    <a:srgbClr val="AF8434"/>
    <a:srgbClr val="C5E0B4"/>
    <a:srgbClr val="E4B166"/>
    <a:srgbClr val="C4A76F"/>
    <a:srgbClr val="3B3B3B"/>
    <a:srgbClr val="006A77"/>
    <a:srgbClr val="45AA75"/>
    <a:srgbClr val="1C98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62924" autoAdjust="0"/>
  </p:normalViewPr>
  <p:slideViewPr>
    <p:cSldViewPr snapToGrid="0" snapToObjects="1" showGuides="1">
      <p:cViewPr varScale="1">
        <p:scale>
          <a:sx n="83" d="100"/>
          <a:sy n="83" d="100"/>
        </p:scale>
        <p:origin x="2214" y="84"/>
      </p:cViewPr>
      <p:guideLst>
        <p:guide orient="horz" pos="1698"/>
        <p:guide pos="31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352CE28-83DB-684C-9870-1AE72981C417}" type="datetimeFigureOut">
              <a:rPr lang="nb-NO" smtClean="0"/>
              <a:t>13.01.2021</a:t>
            </a:fld>
            <a:endParaRPr lang="nb-NO"/>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1B9373E-DAA8-774F-B087-13DB7E550B6E}" type="slidenum">
              <a:rPr lang="nb-NO" smtClean="0"/>
              <a:t>‹#›</a:t>
            </a:fld>
            <a:endParaRPr lang="nb-NO"/>
          </a:p>
        </p:txBody>
      </p:sp>
    </p:spTree>
    <p:extLst>
      <p:ext uri="{BB962C8B-B14F-4D97-AF65-F5344CB8AC3E}">
        <p14:creationId xmlns:p14="http://schemas.microsoft.com/office/powerpoint/2010/main" val="2580157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A3476FB-15B5-924A-A42B-2A0375E73324}" type="datetimeFigureOut">
              <a:rPr lang="nb-NO" smtClean="0"/>
              <a:t>13.01.2021</a:t>
            </a:fld>
            <a:endParaRPr lang="nb-NO"/>
          </a:p>
        </p:txBody>
      </p:sp>
      <p:sp>
        <p:nvSpPr>
          <p:cNvPr id="4" name="Plassholder for lysbil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E89593F-B6E4-CB41-B402-A84EC4DCE3ED}" type="slidenum">
              <a:rPr lang="nb-NO" smtClean="0"/>
              <a:t>‹#›</a:t>
            </a:fld>
            <a:endParaRPr lang="nb-NO"/>
          </a:p>
        </p:txBody>
      </p:sp>
    </p:spTree>
    <p:extLst>
      <p:ext uri="{BB962C8B-B14F-4D97-AF65-F5344CB8AC3E}">
        <p14:creationId xmlns:p14="http://schemas.microsoft.com/office/powerpoint/2010/main" val="4554610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10"/>
          </p:nvPr>
        </p:nvSpPr>
        <p:spPr/>
        <p:txBody>
          <a:bodyPr/>
          <a:lstStyle/>
          <a:p>
            <a:fld id="{4E89593F-B6E4-CB41-B402-A84EC4DCE3ED}" type="slidenum">
              <a:rPr lang="nb-NO" smtClean="0"/>
              <a:t>1</a:t>
            </a:fld>
            <a:endParaRPr lang="nb-NO"/>
          </a:p>
        </p:txBody>
      </p:sp>
    </p:spTree>
    <p:extLst>
      <p:ext uri="{BB962C8B-B14F-4D97-AF65-F5344CB8AC3E}">
        <p14:creationId xmlns:p14="http://schemas.microsoft.com/office/powerpoint/2010/main" val="34597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11</a:t>
            </a:fld>
            <a:endParaRPr lang="nb-NO"/>
          </a:p>
        </p:txBody>
      </p:sp>
    </p:spTree>
    <p:extLst>
      <p:ext uri="{BB962C8B-B14F-4D97-AF65-F5344CB8AC3E}">
        <p14:creationId xmlns:p14="http://schemas.microsoft.com/office/powerpoint/2010/main" val="472544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12</a:t>
            </a:fld>
            <a:endParaRPr lang="nb-NO"/>
          </a:p>
        </p:txBody>
      </p:sp>
    </p:spTree>
    <p:extLst>
      <p:ext uri="{BB962C8B-B14F-4D97-AF65-F5344CB8AC3E}">
        <p14:creationId xmlns:p14="http://schemas.microsoft.com/office/powerpoint/2010/main" val="3205082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Vi kom over dette </a:t>
            </a:r>
            <a:r>
              <a:rPr lang="nn-NO" dirty="0" err="1"/>
              <a:t>topologikartet</a:t>
            </a:r>
            <a:r>
              <a:rPr lang="nn-NO" dirty="0"/>
              <a:t> datert i 2013 som viser</a:t>
            </a:r>
            <a:r>
              <a:rPr lang="nn-NO" baseline="0" dirty="0"/>
              <a:t> kva som </a:t>
            </a:r>
            <a:r>
              <a:rPr lang="nn-NO" baseline="0" dirty="0" err="1"/>
              <a:t>lå</a:t>
            </a:r>
            <a:r>
              <a:rPr lang="nn-NO" baseline="0" dirty="0"/>
              <a:t> til grunn i tidlig etablering av UFAS.</a:t>
            </a:r>
          </a:p>
          <a:p>
            <a:r>
              <a:rPr lang="nn-NO" baseline="0" dirty="0"/>
              <a:t>I eigarstrategien </a:t>
            </a:r>
            <a:r>
              <a:rPr lang="nn-NO" baseline="0" dirty="0" err="1"/>
              <a:t>henvises</a:t>
            </a:r>
            <a:r>
              <a:rPr lang="nn-NO" baseline="0" dirty="0"/>
              <a:t> det til ein rapport: Forprosjekt fjordvarme i Ulsteinvik, 2009, som vart oppdatert i 2012 etter </a:t>
            </a:r>
            <a:r>
              <a:rPr lang="nn-NO" baseline="0" dirty="0" err="1"/>
              <a:t>forespørsel</a:t>
            </a:r>
            <a:r>
              <a:rPr lang="nn-NO" baseline="0" dirty="0"/>
              <a:t> for daverende styre, men denne rapporten har eg ikkje sett sjølv. Men eg vil gå utifrå at dette kartet var eit viktig element i denne studien.</a:t>
            </a:r>
          </a:p>
          <a:p>
            <a:r>
              <a:rPr lang="nn-NO" baseline="0" dirty="0"/>
              <a:t>Det var lagt opp til 15 energisentralar som skulle dekke eit behov på nærare 10 MW mask effekt. Som tommelfingerregel kan du seie at VP kapasiteten dekker grunnlasta (</a:t>
            </a:r>
            <a:r>
              <a:rPr lang="nn-NO" baseline="0" dirty="0" err="1"/>
              <a:t>ca</a:t>
            </a:r>
            <a:r>
              <a:rPr lang="nn-NO" baseline="0" dirty="0"/>
              <a:t> 50% av behovet, der eks EL-kjel </a:t>
            </a:r>
            <a:r>
              <a:rPr lang="nn-NO" baseline="0" dirty="0" err="1"/>
              <a:t>dekkar</a:t>
            </a:r>
            <a:r>
              <a:rPr lang="nn-NO" baseline="0" dirty="0"/>
              <a:t> </a:t>
            </a:r>
            <a:r>
              <a:rPr lang="nn-NO" baseline="0" dirty="0" err="1"/>
              <a:t>spissing</a:t>
            </a:r>
            <a:r>
              <a:rPr lang="nn-NO" baseline="0" dirty="0"/>
              <a:t>).</a:t>
            </a:r>
          </a:p>
          <a:p>
            <a:r>
              <a:rPr lang="nn-NO" baseline="0" dirty="0"/>
              <a:t>Vi har i dag 5 i drift + en under etablering og en i </a:t>
            </a:r>
            <a:r>
              <a:rPr lang="nn-NO" baseline="0" dirty="0" err="1"/>
              <a:t>prosjekteringsfase</a:t>
            </a:r>
            <a:r>
              <a:rPr lang="nn-NO" baseline="0" dirty="0"/>
              <a:t> + en KS i </a:t>
            </a:r>
            <a:r>
              <a:rPr lang="nn-NO" baseline="0" dirty="0" err="1"/>
              <a:t>prosjekteringsfase</a:t>
            </a:r>
            <a:r>
              <a:rPr lang="nn-NO" baseline="0" dirty="0"/>
              <a:t>.</a:t>
            </a:r>
            <a:endParaRPr lang="nn-NO" dirty="0"/>
          </a:p>
          <a:p>
            <a:endParaRPr lang="nn-NO" dirty="0"/>
          </a:p>
          <a:p>
            <a:endParaRPr lang="nn-NO" dirty="0"/>
          </a:p>
          <a:p>
            <a:endParaRPr lang="nn-NO" dirty="0"/>
          </a:p>
          <a:p>
            <a:r>
              <a:rPr lang="nn-NO" dirty="0" err="1"/>
              <a:t>Topologikart</a:t>
            </a:r>
            <a:r>
              <a:rPr lang="nn-NO" dirty="0"/>
              <a:t> over planlagt</a:t>
            </a:r>
            <a:r>
              <a:rPr lang="nn-NO" baseline="0" dirty="0"/>
              <a:t> Fjernvarmenett og potensiale for utbygging (2013)</a:t>
            </a:r>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13</a:t>
            </a:fld>
            <a:endParaRPr lang="nb-NO"/>
          </a:p>
        </p:txBody>
      </p:sp>
    </p:spTree>
    <p:extLst>
      <p:ext uri="{BB962C8B-B14F-4D97-AF65-F5344CB8AC3E}">
        <p14:creationId xmlns:p14="http://schemas.microsoft.com/office/powerpoint/2010/main" val="999991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Her har vi forsøkt</a:t>
            </a:r>
            <a:r>
              <a:rPr lang="nn-NO" baseline="0" dirty="0"/>
              <a:t> å beskrive forretningsmodellen til UF i </a:t>
            </a:r>
            <a:r>
              <a:rPr lang="nn-NO" baseline="0" dirty="0" err="1"/>
              <a:t>èn</a:t>
            </a:r>
            <a:r>
              <a:rPr lang="nn-NO" baseline="0" dirty="0"/>
              <a:t> setning der vi får med produktet vi leverer, kven er </a:t>
            </a:r>
            <a:r>
              <a:rPr lang="nn-NO" baseline="0" dirty="0" err="1"/>
              <a:t>kundene</a:t>
            </a:r>
            <a:r>
              <a:rPr lang="nn-NO" baseline="0" dirty="0"/>
              <a:t> våre, </a:t>
            </a:r>
            <a:r>
              <a:rPr lang="nn-NO" baseline="0" dirty="0" err="1"/>
              <a:t>hvilket</a:t>
            </a:r>
            <a:r>
              <a:rPr lang="nn-NO" baseline="0" dirty="0"/>
              <a:t> behov skal vi dekke, </a:t>
            </a:r>
            <a:r>
              <a:rPr lang="nn-NO" baseline="0" dirty="0" err="1"/>
              <a:t>hvordan</a:t>
            </a:r>
            <a:r>
              <a:rPr lang="nn-NO" baseline="0" dirty="0"/>
              <a:t> vi dekker behovet og kva som er den primære </a:t>
            </a:r>
            <a:r>
              <a:rPr lang="nn-NO" baseline="0" dirty="0" err="1"/>
              <a:t>komkurrenten</a:t>
            </a:r>
            <a:r>
              <a:rPr lang="nn-NO" baseline="0" dirty="0"/>
              <a:t>.</a:t>
            </a:r>
          </a:p>
          <a:p>
            <a:r>
              <a:rPr lang="nn-NO" baseline="0" dirty="0"/>
              <a:t>Om vi ser på andre </a:t>
            </a:r>
            <a:r>
              <a:rPr lang="nn-NO" baseline="0" dirty="0" err="1"/>
              <a:t>konkurrenter</a:t>
            </a:r>
            <a:r>
              <a:rPr lang="nn-NO" baseline="0" dirty="0"/>
              <a:t> som grunnboring og egne fjernvarmeanlegg så vil service elementet vi kan levere være essensielt.</a:t>
            </a:r>
            <a:endParaRPr lang="nn-NO" dirty="0"/>
          </a:p>
          <a:p>
            <a:endParaRPr lang="nn-NO" dirty="0"/>
          </a:p>
          <a:p>
            <a:endParaRPr lang="nn-NO" dirty="0"/>
          </a:p>
          <a:p>
            <a:r>
              <a:rPr lang="nn-NO" dirty="0"/>
              <a:t>Organisk vekst med fokus på kommunal</a:t>
            </a:r>
            <a:r>
              <a:rPr lang="nn-NO" baseline="0" dirty="0"/>
              <a:t> utbygging for å oppnå berekraftig bedriftsøkonomi.</a:t>
            </a:r>
          </a:p>
          <a:p>
            <a:r>
              <a:rPr lang="nn-NO" baseline="0" dirty="0"/>
              <a:t>Ved grunnboring som </a:t>
            </a:r>
            <a:r>
              <a:rPr lang="nn-NO" baseline="0" dirty="0" err="1"/>
              <a:t>sammenligning</a:t>
            </a:r>
            <a:r>
              <a:rPr lang="nn-NO" baseline="0" dirty="0"/>
              <a:t> så er serviceelementet essensielt for kunde.</a:t>
            </a:r>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14</a:t>
            </a:fld>
            <a:endParaRPr lang="nb-NO"/>
          </a:p>
        </p:txBody>
      </p:sp>
    </p:spTree>
    <p:extLst>
      <p:ext uri="{BB962C8B-B14F-4D97-AF65-F5344CB8AC3E}">
        <p14:creationId xmlns:p14="http://schemas.microsoft.com/office/powerpoint/2010/main" val="374254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Dette er ein oversikt over dagens </a:t>
            </a:r>
            <a:r>
              <a:rPr lang="nn-NO" dirty="0" err="1"/>
              <a:t>ESer</a:t>
            </a:r>
            <a:r>
              <a:rPr lang="nn-NO" dirty="0"/>
              <a:t> og kapasiteten</a:t>
            </a:r>
            <a:r>
              <a:rPr lang="nn-NO" baseline="0" dirty="0"/>
              <a:t> på </a:t>
            </a:r>
            <a:r>
              <a:rPr lang="nn-NO" baseline="0" dirty="0" err="1"/>
              <a:t>varmepumpane</a:t>
            </a:r>
            <a:r>
              <a:rPr lang="nn-NO" baseline="0" dirty="0"/>
              <a:t>. Vi vil ha ein total VP kapasitet på 1,8 MW når </a:t>
            </a:r>
            <a:r>
              <a:rPr lang="nn-NO" baseline="0" dirty="0" err="1"/>
              <a:t>Alvehaugen</a:t>
            </a:r>
            <a:r>
              <a:rPr lang="nn-NO" baseline="0" dirty="0"/>
              <a:t> kjem i drift. Vi vil få ytterlegare </a:t>
            </a:r>
            <a:r>
              <a:rPr lang="nn-NO" baseline="0" dirty="0" err="1"/>
              <a:t>utnyttelse</a:t>
            </a:r>
            <a:r>
              <a:rPr lang="nn-NO" baseline="0" dirty="0"/>
              <a:t> av ES 3 når nye barneskule kjem i drift.</a:t>
            </a:r>
          </a:p>
          <a:p>
            <a:r>
              <a:rPr lang="nn-NO" dirty="0"/>
              <a:t>I 2019 produserte vi i overkant av 4 GWh til våre kundar.</a:t>
            </a:r>
          </a:p>
        </p:txBody>
      </p:sp>
      <p:sp>
        <p:nvSpPr>
          <p:cNvPr id="4" name="Plassholder for lysbildenummer 3"/>
          <p:cNvSpPr>
            <a:spLocks noGrp="1"/>
          </p:cNvSpPr>
          <p:nvPr>
            <p:ph type="sldNum" sz="quarter" idx="10"/>
          </p:nvPr>
        </p:nvSpPr>
        <p:spPr/>
        <p:txBody>
          <a:bodyPr/>
          <a:lstStyle/>
          <a:p>
            <a:fld id="{4E89593F-B6E4-CB41-B402-A84EC4DCE3ED}" type="slidenum">
              <a:rPr lang="nb-NO" smtClean="0"/>
              <a:t>15</a:t>
            </a:fld>
            <a:endParaRPr lang="nb-NO"/>
          </a:p>
        </p:txBody>
      </p:sp>
    </p:spTree>
    <p:extLst>
      <p:ext uri="{BB962C8B-B14F-4D97-AF65-F5344CB8AC3E}">
        <p14:creationId xmlns:p14="http://schemas.microsoft.com/office/powerpoint/2010/main" val="3871848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10"/>
          </p:nvPr>
        </p:nvSpPr>
        <p:spPr/>
        <p:txBody>
          <a:bodyPr/>
          <a:lstStyle/>
          <a:p>
            <a:fld id="{4E89593F-B6E4-CB41-B402-A84EC4DCE3ED}" type="slidenum">
              <a:rPr lang="nb-NO" smtClean="0"/>
              <a:t>16</a:t>
            </a:fld>
            <a:endParaRPr lang="nb-NO"/>
          </a:p>
        </p:txBody>
      </p:sp>
    </p:spTree>
    <p:extLst>
      <p:ext uri="{BB962C8B-B14F-4D97-AF65-F5344CB8AC3E}">
        <p14:creationId xmlns:p14="http://schemas.microsoft.com/office/powerpoint/2010/main" val="177945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Da skal eg ta </a:t>
            </a:r>
            <a:r>
              <a:rPr lang="nn-NO" dirty="0" err="1"/>
              <a:t>dere</a:t>
            </a:r>
            <a:r>
              <a:rPr lang="nn-NO" dirty="0"/>
              <a:t> igjennom presentasjonen </a:t>
            </a:r>
            <a:r>
              <a:rPr lang="nn-NO" dirty="0" err="1"/>
              <a:t>dere</a:t>
            </a:r>
            <a:r>
              <a:rPr lang="nn-NO" dirty="0"/>
              <a:t> har fått tilsendt.</a:t>
            </a:r>
          </a:p>
          <a:p>
            <a:r>
              <a:rPr lang="nn-NO" dirty="0"/>
              <a:t>Vi har et par </a:t>
            </a:r>
            <a:r>
              <a:rPr lang="nn-NO" dirty="0" err="1"/>
              <a:t>introduksjonsslider</a:t>
            </a:r>
            <a:r>
              <a:rPr lang="nn-NO" dirty="0"/>
              <a:t> som </a:t>
            </a:r>
            <a:r>
              <a:rPr lang="nn-NO" dirty="0" err="1"/>
              <a:t>sier</a:t>
            </a:r>
            <a:r>
              <a:rPr lang="nn-NO" dirty="0"/>
              <a:t> litt om </a:t>
            </a:r>
            <a:r>
              <a:rPr lang="nn-NO" dirty="0" err="1"/>
              <a:t>fremtidsutsiktene</a:t>
            </a:r>
            <a:r>
              <a:rPr lang="nn-NO" dirty="0"/>
              <a:t> før vi går inn i </a:t>
            </a:r>
            <a:r>
              <a:rPr lang="nn-NO" dirty="0" err="1"/>
              <a:t>tallene</a:t>
            </a:r>
            <a:r>
              <a:rPr lang="nn-NO" dirty="0"/>
              <a:t> for 2020 og 2021.</a:t>
            </a:r>
          </a:p>
          <a:p>
            <a:r>
              <a:rPr lang="nn-NO" dirty="0"/>
              <a:t>Fortsette med litt statusoppdatering og budsjett på de tre </a:t>
            </a:r>
            <a:r>
              <a:rPr lang="nn-NO" dirty="0" err="1"/>
              <a:t>pågående</a:t>
            </a:r>
            <a:r>
              <a:rPr lang="nn-NO" dirty="0"/>
              <a:t> </a:t>
            </a:r>
            <a:r>
              <a:rPr lang="nn-NO" dirty="0" err="1"/>
              <a:t>prosjektene</a:t>
            </a:r>
            <a:r>
              <a:rPr lang="nn-NO" dirty="0"/>
              <a:t> før vi </a:t>
            </a:r>
            <a:r>
              <a:rPr lang="nn-NO" dirty="0" err="1"/>
              <a:t>avslutter</a:t>
            </a:r>
            <a:r>
              <a:rPr lang="nn-NO" dirty="0"/>
              <a:t> med litt rundt driftssituasjonen.</a:t>
            </a:r>
          </a:p>
        </p:txBody>
      </p:sp>
      <p:sp>
        <p:nvSpPr>
          <p:cNvPr id="4" name="Plassholder for lysbildenummer 3"/>
          <p:cNvSpPr>
            <a:spLocks noGrp="1"/>
          </p:cNvSpPr>
          <p:nvPr>
            <p:ph type="sldNum" sz="quarter" idx="10"/>
          </p:nvPr>
        </p:nvSpPr>
        <p:spPr/>
        <p:txBody>
          <a:bodyPr/>
          <a:lstStyle/>
          <a:p>
            <a:fld id="{4E89593F-B6E4-CB41-B402-A84EC4DCE3ED}" type="slidenum">
              <a:rPr lang="nb-NO" smtClean="0"/>
              <a:t>2</a:t>
            </a:fld>
            <a:endParaRPr lang="nb-NO"/>
          </a:p>
        </p:txBody>
      </p:sp>
    </p:spTree>
    <p:extLst>
      <p:ext uri="{BB962C8B-B14F-4D97-AF65-F5344CB8AC3E}">
        <p14:creationId xmlns:p14="http://schemas.microsoft.com/office/powerpoint/2010/main" val="69068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3</a:t>
            </a:fld>
            <a:endParaRPr lang="nb-NO"/>
          </a:p>
        </p:txBody>
      </p:sp>
    </p:spTree>
    <p:extLst>
      <p:ext uri="{BB962C8B-B14F-4D97-AF65-F5344CB8AC3E}">
        <p14:creationId xmlns:p14="http://schemas.microsoft.com/office/powerpoint/2010/main" val="197755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err="1"/>
              <a:t>Vellykket</a:t>
            </a:r>
            <a:r>
              <a:rPr lang="nn-NO" baseline="0" dirty="0"/>
              <a:t> t</a:t>
            </a:r>
            <a:r>
              <a:rPr lang="nn-NO" dirty="0"/>
              <a:t>rykktesting av Fjernvarmerør</a:t>
            </a:r>
            <a:r>
              <a:rPr lang="nn-NO" baseline="0" dirty="0"/>
              <a:t> frå </a:t>
            </a:r>
            <a:r>
              <a:rPr lang="nn-NO" baseline="0" dirty="0" err="1"/>
              <a:t>kontainer</a:t>
            </a:r>
            <a:r>
              <a:rPr lang="nn-NO" baseline="0" dirty="0"/>
              <a:t> og ned til </a:t>
            </a:r>
            <a:r>
              <a:rPr lang="nn-NO" baseline="0" dirty="0" err="1"/>
              <a:t>Holsekerdalen</a:t>
            </a:r>
            <a:r>
              <a:rPr lang="nn-NO" baseline="0" dirty="0"/>
              <a:t>. </a:t>
            </a:r>
          </a:p>
          <a:p>
            <a:r>
              <a:rPr lang="nn-NO" baseline="0" dirty="0"/>
              <a:t>Øen Kuldeteknikk har vært på </a:t>
            </a:r>
            <a:r>
              <a:rPr lang="nn-NO" baseline="0" dirty="0" err="1"/>
              <a:t>stedet</a:t>
            </a:r>
            <a:r>
              <a:rPr lang="nn-NO" baseline="0" dirty="0"/>
              <a:t> for å forberede for </a:t>
            </a:r>
            <a:r>
              <a:rPr lang="nn-NO" baseline="0" dirty="0" err="1"/>
              <a:t>oppstart</a:t>
            </a:r>
            <a:r>
              <a:rPr lang="nn-NO" baseline="0" dirty="0"/>
              <a:t>.</a:t>
            </a:r>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4</a:t>
            </a:fld>
            <a:endParaRPr lang="nb-NO"/>
          </a:p>
        </p:txBody>
      </p:sp>
    </p:spTree>
    <p:extLst>
      <p:ext uri="{BB962C8B-B14F-4D97-AF65-F5344CB8AC3E}">
        <p14:creationId xmlns:p14="http://schemas.microsoft.com/office/powerpoint/2010/main" val="348305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b="0" i="0" u="none" strike="noStrike" kern="1200" dirty="0">
                <a:solidFill>
                  <a:schemeClr val="tx1"/>
                </a:solidFill>
                <a:effectLst/>
                <a:latin typeface="+mn-lt"/>
                <a:ea typeface="+mn-ea"/>
                <a:cs typeface="+mn-cs"/>
              </a:rPr>
              <a:t>Elektrokjel og </a:t>
            </a:r>
            <a:r>
              <a:rPr lang="nn-NO" sz="1200" b="0" i="0" u="none" strike="noStrike" kern="1200" dirty="0" err="1">
                <a:solidFill>
                  <a:schemeClr val="tx1"/>
                </a:solidFill>
                <a:effectLst/>
                <a:latin typeface="+mn-lt"/>
                <a:ea typeface="+mn-ea"/>
                <a:cs typeface="+mn-cs"/>
              </a:rPr>
              <a:t>renseprosess</a:t>
            </a:r>
            <a:r>
              <a:rPr lang="nn-NO" dirty="0"/>
              <a:t> </a:t>
            </a:r>
            <a:r>
              <a:rPr lang="nn-NO" sz="1200" b="0" i="0" u="none" strike="noStrike" kern="1200" dirty="0">
                <a:solidFill>
                  <a:schemeClr val="tx1"/>
                </a:solidFill>
                <a:effectLst/>
                <a:latin typeface="+mn-lt"/>
                <a:ea typeface="+mn-ea"/>
                <a:cs typeface="+mn-cs"/>
              </a:rPr>
              <a:t>376000</a:t>
            </a:r>
            <a:r>
              <a:rPr lang="nn-NO" dirty="0"/>
              <a:t> - </a:t>
            </a:r>
            <a:r>
              <a:rPr lang="nn-NO" sz="1200" b="0" i="0" u="none" strike="noStrike" kern="1200" dirty="0">
                <a:solidFill>
                  <a:schemeClr val="tx1"/>
                </a:solidFill>
                <a:effectLst/>
                <a:latin typeface="+mn-lt"/>
                <a:ea typeface="+mn-ea"/>
                <a:cs typeface="+mn-cs"/>
              </a:rPr>
              <a:t>UFAS fakturert Ulstein kommune</a:t>
            </a:r>
            <a:r>
              <a:rPr lang="nn-NO" dirty="0"/>
              <a:t> </a:t>
            </a:r>
          </a:p>
          <a:p>
            <a:endParaRPr lang="nn-NO" sz="1200" b="0" i="0" u="none" strike="noStrike" kern="1200" dirty="0">
              <a:solidFill>
                <a:schemeClr val="tx1"/>
              </a:solidFill>
              <a:effectLst/>
              <a:latin typeface="+mn-lt"/>
              <a:ea typeface="+mn-ea"/>
              <a:cs typeface="+mn-cs"/>
            </a:endParaRPr>
          </a:p>
          <a:p>
            <a:r>
              <a:rPr lang="nn-NO" sz="1200" b="0" i="0" u="none" strike="noStrike" kern="1200" dirty="0">
                <a:solidFill>
                  <a:schemeClr val="tx1"/>
                </a:solidFill>
                <a:effectLst/>
                <a:latin typeface="+mn-lt"/>
                <a:ea typeface="+mn-ea"/>
                <a:cs typeface="+mn-cs"/>
              </a:rPr>
              <a:t>Etablering/</a:t>
            </a:r>
            <a:r>
              <a:rPr lang="nn-NO" sz="1200" b="0" i="0" u="none" strike="noStrike" kern="1200" dirty="0" err="1">
                <a:solidFill>
                  <a:schemeClr val="tx1"/>
                </a:solidFill>
                <a:effectLst/>
                <a:latin typeface="+mn-lt"/>
                <a:ea typeface="+mn-ea"/>
                <a:cs typeface="+mn-cs"/>
              </a:rPr>
              <a:t>Tilknytning</a:t>
            </a:r>
            <a:r>
              <a:rPr lang="nn-NO" sz="1200" b="0" i="0" u="none" strike="noStrike" kern="1200" dirty="0">
                <a:solidFill>
                  <a:schemeClr val="tx1"/>
                </a:solidFill>
                <a:effectLst/>
                <a:latin typeface="+mn-lt"/>
                <a:ea typeface="+mn-ea"/>
                <a:cs typeface="+mn-cs"/>
              </a:rPr>
              <a:t>/anleggsbidrag</a:t>
            </a:r>
            <a:r>
              <a:rPr lang="nn-NO" dirty="0"/>
              <a:t> </a:t>
            </a:r>
            <a:r>
              <a:rPr lang="nn-NO" sz="1200" b="0" i="0" u="none" strike="noStrike" kern="1200" dirty="0">
                <a:solidFill>
                  <a:schemeClr val="tx1"/>
                </a:solidFill>
                <a:effectLst/>
                <a:latin typeface="+mn-lt"/>
                <a:ea typeface="+mn-ea"/>
                <a:cs typeface="+mn-cs"/>
              </a:rPr>
              <a:t>250000 - UFAS fakturert Ulstein kommune</a:t>
            </a:r>
            <a:r>
              <a:rPr lang="nn-NO" dirty="0"/>
              <a:t> </a:t>
            </a:r>
          </a:p>
          <a:p>
            <a:r>
              <a:rPr lang="nn-NO" sz="1200" b="0" i="0" u="none" strike="noStrike" kern="1200" dirty="0" err="1">
                <a:solidFill>
                  <a:schemeClr val="tx1"/>
                </a:solidFill>
                <a:effectLst/>
                <a:latin typeface="+mn-lt"/>
                <a:ea typeface="+mn-ea"/>
                <a:cs typeface="+mn-cs"/>
              </a:rPr>
              <a:t>Viderefakturert</a:t>
            </a:r>
            <a:r>
              <a:rPr lang="nn-NO" sz="1200" b="0" i="0" u="none" strike="noStrike" kern="1200" dirty="0">
                <a:solidFill>
                  <a:schemeClr val="tx1"/>
                </a:solidFill>
                <a:effectLst/>
                <a:latin typeface="+mn-lt"/>
                <a:ea typeface="+mn-ea"/>
                <a:cs typeface="+mn-cs"/>
              </a:rPr>
              <a:t> kostnader blir ført som inntekt i </a:t>
            </a:r>
            <a:r>
              <a:rPr lang="nn-NO" sz="1200" b="0" i="0" u="none" strike="noStrike" kern="1200" dirty="0" err="1">
                <a:solidFill>
                  <a:schemeClr val="tx1"/>
                </a:solidFill>
                <a:effectLst/>
                <a:latin typeface="+mn-lt"/>
                <a:ea typeface="+mn-ea"/>
                <a:cs typeface="+mn-cs"/>
              </a:rPr>
              <a:t>driftregnskapet</a:t>
            </a:r>
            <a:r>
              <a:rPr lang="nn-NO" sz="1200" b="0" i="0" u="none" strike="noStrike" kern="1200" dirty="0">
                <a:solidFill>
                  <a:schemeClr val="tx1"/>
                </a:solidFill>
                <a:effectLst/>
                <a:latin typeface="+mn-lt"/>
                <a:ea typeface="+mn-ea"/>
                <a:cs typeface="+mn-cs"/>
              </a:rPr>
              <a:t>. Prosjektkostander for UFAS går inn i investeringsregnskap.</a:t>
            </a:r>
            <a:r>
              <a:rPr lang="nn-NO" dirty="0"/>
              <a:t> </a:t>
            </a:r>
          </a:p>
          <a:p>
            <a:endParaRPr lang="nn-NO" dirty="0"/>
          </a:p>
          <a:p>
            <a:r>
              <a:rPr lang="nn-NO" dirty="0"/>
              <a:t>Må sjekke kva</a:t>
            </a:r>
            <a:r>
              <a:rPr lang="nn-NO" baseline="0" dirty="0"/>
              <a:t> AF har fakturert </a:t>
            </a:r>
            <a:r>
              <a:rPr lang="nn-NO" baseline="0" dirty="0" err="1"/>
              <a:t>kommuna</a:t>
            </a:r>
            <a:r>
              <a:rPr lang="nn-NO" baseline="0" dirty="0"/>
              <a:t>.</a:t>
            </a:r>
          </a:p>
          <a:p>
            <a:r>
              <a:rPr lang="nn-NO" baseline="0" dirty="0"/>
              <a:t>Sluttnota arbeid per 30.04.20 – viser totalt fakturert 710 310,- (</a:t>
            </a:r>
            <a:r>
              <a:rPr lang="nn-NO" baseline="0" dirty="0" err="1"/>
              <a:t>inkl</a:t>
            </a:r>
            <a:r>
              <a:rPr lang="nn-NO" baseline="0" dirty="0"/>
              <a:t> </a:t>
            </a:r>
            <a:r>
              <a:rPr lang="nn-NO" baseline="0" dirty="0" err="1"/>
              <a:t>endringsmeldinger</a:t>
            </a:r>
            <a:r>
              <a:rPr lang="nn-NO" baseline="0" dirty="0"/>
              <a:t> 1-5?). Eks trykktesting og endring med </a:t>
            </a:r>
            <a:r>
              <a:rPr lang="nn-NO" baseline="0" dirty="0" err="1"/>
              <a:t>avslutninger</a:t>
            </a:r>
            <a:r>
              <a:rPr lang="nn-NO" baseline="0" dirty="0"/>
              <a:t> i </a:t>
            </a:r>
            <a:r>
              <a:rPr lang="nn-NO" baseline="0" dirty="0" err="1"/>
              <a:t>kontainer</a:t>
            </a:r>
            <a:r>
              <a:rPr lang="nn-NO" baseline="0" dirty="0"/>
              <a:t>.</a:t>
            </a:r>
          </a:p>
          <a:p>
            <a:r>
              <a:rPr lang="nn-NO" baseline="0" dirty="0"/>
              <a:t>Fakturadato 31.05.2020: 162 652 kr (arbeid utført april-</a:t>
            </a:r>
            <a:r>
              <a:rPr lang="nn-NO" baseline="0" dirty="0" err="1"/>
              <a:t>mail</a:t>
            </a:r>
            <a:r>
              <a:rPr lang="nn-NO" baseline="0" dirty="0"/>
              <a:t>)?? Må sjekke kva de har fakturert med kommunen.</a:t>
            </a:r>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5</a:t>
            </a:fld>
            <a:endParaRPr lang="nb-NO"/>
          </a:p>
        </p:txBody>
      </p:sp>
    </p:spTree>
    <p:extLst>
      <p:ext uri="{BB962C8B-B14F-4D97-AF65-F5344CB8AC3E}">
        <p14:creationId xmlns:p14="http://schemas.microsoft.com/office/powerpoint/2010/main" val="3568174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Området på </a:t>
            </a:r>
            <a:r>
              <a:rPr lang="nn-NO" dirty="0" err="1"/>
              <a:t>Alvehaugen</a:t>
            </a:r>
            <a:r>
              <a:rPr lang="nn-NO" dirty="0"/>
              <a:t> er klargjort og vi ser også at anlegget er klargjort for kjøling</a:t>
            </a:r>
            <a:r>
              <a:rPr lang="nn-NO" baseline="0" dirty="0"/>
              <a:t> om dei skulle ville bruke det.</a:t>
            </a:r>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6</a:t>
            </a:fld>
            <a:endParaRPr lang="nb-NO"/>
          </a:p>
        </p:txBody>
      </p:sp>
    </p:spTree>
    <p:extLst>
      <p:ext uri="{BB962C8B-B14F-4D97-AF65-F5344CB8AC3E}">
        <p14:creationId xmlns:p14="http://schemas.microsoft.com/office/powerpoint/2010/main" val="2864291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n-NO"/>
          </a:p>
        </p:txBody>
      </p:sp>
      <p:sp>
        <p:nvSpPr>
          <p:cNvPr id="4" name="Plasshaldar for lysbiletnummer 3"/>
          <p:cNvSpPr>
            <a:spLocks noGrp="1"/>
          </p:cNvSpPr>
          <p:nvPr>
            <p:ph type="sldNum" sz="quarter" idx="5"/>
          </p:nvPr>
        </p:nvSpPr>
        <p:spPr/>
        <p:txBody>
          <a:bodyPr/>
          <a:lstStyle/>
          <a:p>
            <a:fld id="{4E89593F-B6E4-CB41-B402-A84EC4DCE3ED}" type="slidenum">
              <a:rPr lang="nb-NO" smtClean="0"/>
              <a:t>8</a:t>
            </a:fld>
            <a:endParaRPr lang="nb-NO"/>
          </a:p>
        </p:txBody>
      </p:sp>
    </p:spTree>
    <p:extLst>
      <p:ext uri="{BB962C8B-B14F-4D97-AF65-F5344CB8AC3E}">
        <p14:creationId xmlns:p14="http://schemas.microsoft.com/office/powerpoint/2010/main" val="224508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n-NO" sz="1200" dirty="0"/>
              <a:t>I tidlig fase ble det vurdert om vi skulle knytte den nye energisentralen opp mot USAS, da dette bygget ikkje får det den treng av varme på vinterstid frå ES10. Med det vi veit no, </a:t>
            </a:r>
            <a:r>
              <a:rPr lang="nn-NO" sz="1200" dirty="0" err="1"/>
              <a:t>vurderar</a:t>
            </a:r>
            <a:r>
              <a:rPr lang="nn-NO" sz="1200" dirty="0"/>
              <a:t> vi det til at det blir ein praktisk vanskeleg løysing å skulle knyte USAS til Brannstasjonen og er i gang med å vurdere korleis vi kan eventuelt </a:t>
            </a:r>
            <a:r>
              <a:rPr lang="nn-NO" sz="1200" dirty="0" err="1"/>
              <a:t>oppgradere</a:t>
            </a:r>
            <a:r>
              <a:rPr lang="nn-NO" sz="1200" dirty="0"/>
              <a:t> ES 10 for å også kunne dekke heile behovet til USAS.</a:t>
            </a:r>
          </a:p>
          <a:p>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9</a:t>
            </a:fld>
            <a:endParaRPr lang="nb-NO"/>
          </a:p>
        </p:txBody>
      </p:sp>
    </p:spTree>
    <p:extLst>
      <p:ext uri="{BB962C8B-B14F-4D97-AF65-F5344CB8AC3E}">
        <p14:creationId xmlns:p14="http://schemas.microsoft.com/office/powerpoint/2010/main" val="3860710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4E89593F-B6E4-CB41-B402-A84EC4DCE3ED}" type="slidenum">
              <a:rPr lang="nb-NO" smtClean="0"/>
              <a:t>10</a:t>
            </a:fld>
            <a:endParaRPr lang="nb-NO"/>
          </a:p>
        </p:txBody>
      </p:sp>
    </p:spTree>
    <p:extLst>
      <p:ext uri="{BB962C8B-B14F-4D97-AF65-F5344CB8AC3E}">
        <p14:creationId xmlns:p14="http://schemas.microsoft.com/office/powerpoint/2010/main" val="3069113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Bilde 11" descr="uf_kv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4555" y="1415287"/>
            <a:ext cx="2496581" cy="1352405"/>
          </a:xfrm>
          <a:prstGeom prst="rect">
            <a:avLst/>
          </a:prstGeom>
        </p:spPr>
      </p:pic>
      <p:sp>
        <p:nvSpPr>
          <p:cNvPr id="4" name="TekstSylinder 3">
            <a:extLst>
              <a:ext uri="{FF2B5EF4-FFF2-40B4-BE49-F238E27FC236}">
                <a16:creationId xmlns:a16="http://schemas.microsoft.com/office/drawing/2014/main" id="{770F5E1A-19AF-B547-9135-7DC83FC20990}"/>
              </a:ext>
            </a:extLst>
          </p:cNvPr>
          <p:cNvSpPr txBox="1"/>
          <p:nvPr userDrawn="1"/>
        </p:nvSpPr>
        <p:spPr>
          <a:xfrm>
            <a:off x="3324555" y="2831403"/>
            <a:ext cx="25197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sz="1200" b="0" i="1" spc="20" baseline="0" dirty="0">
                <a:solidFill>
                  <a:schemeClr val="bg1"/>
                </a:solidFill>
                <a:latin typeface="Georgia" panose="02040502050405020303" pitchFamily="18" charset="0"/>
              </a:rPr>
              <a:t>- rein energi for rein framtid!</a:t>
            </a:r>
          </a:p>
        </p:txBody>
      </p:sp>
    </p:spTree>
    <p:extLst>
      <p:ext uri="{BB962C8B-B14F-4D97-AF65-F5344CB8AC3E}">
        <p14:creationId xmlns:p14="http://schemas.microsoft.com/office/powerpoint/2010/main" val="672569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cxnSp>
        <p:nvCxnSpPr>
          <p:cNvPr id="3" name="Rett linje 2"/>
          <p:cNvCxnSpPr/>
          <p:nvPr userDrawn="1"/>
        </p:nvCxnSpPr>
        <p:spPr>
          <a:xfrm>
            <a:off x="1254607" y="1148784"/>
            <a:ext cx="6419272" cy="0"/>
          </a:xfrm>
          <a:prstGeom prst="line">
            <a:avLst/>
          </a:prstGeom>
          <a:ln w="12700" cmpd="sng">
            <a:solidFill>
              <a:srgbClr val="C4A76F"/>
            </a:solidFill>
            <a:prstDash val="dot"/>
          </a:ln>
          <a:effectLst/>
        </p:spPr>
        <p:style>
          <a:lnRef idx="2">
            <a:schemeClr val="accent1"/>
          </a:lnRef>
          <a:fillRef idx="0">
            <a:schemeClr val="accent1"/>
          </a:fillRef>
          <a:effectRef idx="1">
            <a:schemeClr val="accent1"/>
          </a:effectRef>
          <a:fontRef idx="minor">
            <a:schemeClr val="tx1"/>
          </a:fontRef>
        </p:style>
      </p:cxnSp>
      <p:sp>
        <p:nvSpPr>
          <p:cNvPr id="5" name="Tittel 1"/>
          <p:cNvSpPr>
            <a:spLocks noGrp="1"/>
          </p:cNvSpPr>
          <p:nvPr>
            <p:ph type="title"/>
          </p:nvPr>
        </p:nvSpPr>
        <p:spPr>
          <a:xfrm>
            <a:off x="1498115" y="304212"/>
            <a:ext cx="6130146" cy="857250"/>
          </a:xfrm>
        </p:spPr>
        <p:txBody>
          <a:bodyPr/>
          <a:lstStyle>
            <a:lvl1pPr>
              <a:defRPr sz="2400" b="0" i="0" cap="none" spc="100">
                <a:latin typeface="Georgia"/>
                <a:cs typeface="Georgia"/>
              </a:defRPr>
            </a:lvl1pPr>
          </a:lstStyle>
          <a:p>
            <a:r>
              <a:rPr lang="nb-NO" dirty="0"/>
              <a:t>Klikk for å redigere tittelstil</a:t>
            </a:r>
          </a:p>
        </p:txBody>
      </p:sp>
      <p:pic>
        <p:nvPicPr>
          <p:cNvPr id="6" name="Bilde 5"/>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222938" y="238907"/>
            <a:ext cx="1308210" cy="249966"/>
          </a:xfrm>
          <a:prstGeom prst="rect">
            <a:avLst/>
          </a:prstGeom>
        </p:spPr>
      </p:pic>
    </p:spTree>
    <p:extLst>
      <p:ext uri="{BB962C8B-B14F-4D97-AF65-F5344CB8AC3E}">
        <p14:creationId xmlns:p14="http://schemas.microsoft.com/office/powerpoint/2010/main" val="211927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midtstilt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498115" y="304212"/>
            <a:ext cx="6130146" cy="857250"/>
          </a:xfrm>
        </p:spPr>
        <p:txBody>
          <a:bodyPr/>
          <a:lstStyle>
            <a:lvl1pPr>
              <a:defRPr sz="2400" b="0" i="0" cap="none" spc="100">
                <a:latin typeface="Georgia"/>
                <a:cs typeface="Georgia"/>
              </a:defRPr>
            </a:lvl1pPr>
          </a:lstStyle>
          <a:p>
            <a:r>
              <a:rPr lang="nb-NO" dirty="0"/>
              <a:t>Klikk for å redigere tittelstil</a:t>
            </a:r>
          </a:p>
        </p:txBody>
      </p:sp>
      <p:sp>
        <p:nvSpPr>
          <p:cNvPr id="3" name="Plassholder for innhold 2"/>
          <p:cNvSpPr>
            <a:spLocks noGrp="1"/>
          </p:cNvSpPr>
          <p:nvPr>
            <p:ph idx="1"/>
          </p:nvPr>
        </p:nvSpPr>
        <p:spPr>
          <a:xfrm>
            <a:off x="2261697" y="1446470"/>
            <a:ext cx="5037094" cy="3112845"/>
          </a:xfrm>
        </p:spPr>
        <p:txBody>
          <a:bodyPr/>
          <a:lstStyle>
            <a:lvl1pPr marL="0" indent="0" algn="ctr">
              <a:buClr>
                <a:srgbClr val="0B5763"/>
              </a:buClr>
              <a:buSzPct val="100000"/>
              <a:buNone/>
              <a:defRPr sz="2000" cap="all">
                <a:solidFill>
                  <a:srgbClr val="1C98BC"/>
                </a:solidFill>
                <a:latin typeface="+mj-lt"/>
                <a:cs typeface="Myriad Pro"/>
              </a:defRPr>
            </a:lvl1pPr>
            <a:lvl2pPr marL="0" indent="0" algn="ctr">
              <a:buClr>
                <a:srgbClr val="128BB4"/>
              </a:buClr>
              <a:buSzPct val="75000"/>
              <a:buFontTx/>
              <a:buNone/>
              <a:defRPr sz="1800">
                <a:solidFill>
                  <a:srgbClr val="3B3B3B"/>
                </a:solidFill>
                <a:latin typeface="+mj-lt"/>
                <a:cs typeface="Myriad Pro"/>
              </a:defRPr>
            </a:lvl2pPr>
            <a:lvl3pPr marL="0" indent="0" algn="ctr">
              <a:buClr>
                <a:srgbClr val="128BB4"/>
              </a:buClr>
              <a:buSzPct val="75000"/>
              <a:buFontTx/>
              <a:buNone/>
              <a:defRPr sz="1800">
                <a:solidFill>
                  <a:srgbClr val="3B3B3B"/>
                </a:solidFill>
                <a:latin typeface="+mj-lt"/>
                <a:cs typeface="Myriad Pro"/>
              </a:defRPr>
            </a:lvl3pPr>
            <a:lvl4pPr marL="0" indent="0" algn="ctr">
              <a:buClr>
                <a:srgbClr val="128BB4"/>
              </a:buClr>
              <a:buSzPct val="75000"/>
              <a:buFontTx/>
              <a:buNone/>
              <a:defRPr sz="1800">
                <a:solidFill>
                  <a:srgbClr val="3B3B3B"/>
                </a:solidFill>
                <a:latin typeface="+mj-lt"/>
                <a:cs typeface="Myriad Pro"/>
              </a:defRPr>
            </a:lvl4pPr>
            <a:lvl5pPr marL="0" indent="0" algn="ctr">
              <a:buClr>
                <a:srgbClr val="128BB4"/>
              </a:buClr>
              <a:buSzPct val="75000"/>
              <a:buFontTx/>
              <a:buNone/>
              <a:defRPr sz="1800">
                <a:solidFill>
                  <a:srgbClr val="3B3B3B"/>
                </a:solidFill>
                <a:latin typeface="+mj-lt"/>
                <a:cs typeface="Myriad Pro"/>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20" name="Bilde 19"/>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222938" y="238907"/>
            <a:ext cx="1308210" cy="249966"/>
          </a:xfrm>
          <a:prstGeom prst="rect">
            <a:avLst/>
          </a:prstGeom>
        </p:spPr>
      </p:pic>
      <p:cxnSp>
        <p:nvCxnSpPr>
          <p:cNvPr id="6" name="Rett linje 5"/>
          <p:cNvCxnSpPr/>
          <p:nvPr userDrawn="1"/>
        </p:nvCxnSpPr>
        <p:spPr>
          <a:xfrm>
            <a:off x="1254607" y="1148784"/>
            <a:ext cx="6419272" cy="0"/>
          </a:xfrm>
          <a:prstGeom prst="line">
            <a:avLst/>
          </a:prstGeom>
          <a:ln w="12700" cmpd="sng">
            <a:solidFill>
              <a:srgbClr val="C4A76F"/>
            </a:solidFill>
            <a:prstDash val="dot"/>
          </a:ln>
          <a:effectLst/>
        </p:spPr>
        <p:style>
          <a:lnRef idx="2">
            <a:schemeClr val="accent1"/>
          </a:lnRef>
          <a:fillRef idx="0">
            <a:schemeClr val="accent1"/>
          </a:fillRef>
          <a:effectRef idx="1">
            <a:schemeClr val="accent1"/>
          </a:effectRef>
          <a:fontRef idx="minor">
            <a:schemeClr val="tx1"/>
          </a:fontRef>
        </p:style>
      </p:cxnSp>
      <p:sp>
        <p:nvSpPr>
          <p:cNvPr id="9" name="TekstSylinder 8">
            <a:extLst>
              <a:ext uri="{FF2B5EF4-FFF2-40B4-BE49-F238E27FC236}">
                <a16:creationId xmlns:a16="http://schemas.microsoft.com/office/drawing/2014/main" id="{7D72ADE6-7D71-6442-A20C-9D45F8CBF378}"/>
              </a:ext>
            </a:extLst>
          </p:cNvPr>
          <p:cNvSpPr txBox="1"/>
          <p:nvPr userDrawn="1"/>
        </p:nvSpPr>
        <p:spPr>
          <a:xfrm>
            <a:off x="6467861" y="4736275"/>
            <a:ext cx="2519795"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b-NO" sz="1200" b="0" i="1" spc="20" baseline="0" dirty="0">
                <a:solidFill>
                  <a:srgbClr val="006A77"/>
                </a:solidFill>
                <a:latin typeface="Georgia" panose="02040502050405020303" pitchFamily="18" charset="0"/>
              </a:rPr>
              <a:t>- rein energi for rein framtid!</a:t>
            </a:r>
          </a:p>
        </p:txBody>
      </p:sp>
    </p:spTree>
    <p:extLst>
      <p:ext uri="{BB962C8B-B14F-4D97-AF65-F5344CB8AC3E}">
        <p14:creationId xmlns:p14="http://schemas.microsoft.com/office/powerpoint/2010/main" val="222364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vesntrejustert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498115" y="304212"/>
            <a:ext cx="6130146" cy="857250"/>
          </a:xfrm>
        </p:spPr>
        <p:txBody>
          <a:bodyPr/>
          <a:lstStyle>
            <a:lvl1pPr>
              <a:defRPr sz="2400" b="0" i="0" cap="none" spc="100">
                <a:latin typeface="Georgia"/>
                <a:cs typeface="Georgia"/>
              </a:defRPr>
            </a:lvl1pPr>
          </a:lstStyle>
          <a:p>
            <a:r>
              <a:rPr lang="nb-NO" dirty="0"/>
              <a:t>Klikk for å redigere tittelstil</a:t>
            </a:r>
          </a:p>
        </p:txBody>
      </p:sp>
      <p:sp>
        <p:nvSpPr>
          <p:cNvPr id="3" name="Plassholder for innhold 2"/>
          <p:cNvSpPr>
            <a:spLocks noGrp="1"/>
          </p:cNvSpPr>
          <p:nvPr>
            <p:ph idx="1"/>
          </p:nvPr>
        </p:nvSpPr>
        <p:spPr>
          <a:xfrm>
            <a:off x="2261697" y="1446470"/>
            <a:ext cx="5037094" cy="3112845"/>
          </a:xfrm>
        </p:spPr>
        <p:txBody>
          <a:bodyPr/>
          <a:lstStyle>
            <a:lvl1pPr marL="0" indent="0" algn="l">
              <a:buClr>
                <a:srgbClr val="0B5763"/>
              </a:buClr>
              <a:buSzPct val="100000"/>
              <a:buNone/>
              <a:defRPr sz="2000" cap="all">
                <a:solidFill>
                  <a:srgbClr val="1C98BC"/>
                </a:solidFill>
                <a:latin typeface="+mj-lt"/>
                <a:cs typeface="Myriad Pro"/>
              </a:defRPr>
            </a:lvl1pPr>
            <a:lvl2pPr marL="285750" indent="-285750" algn="l">
              <a:buClr>
                <a:srgbClr val="128BB4"/>
              </a:buClr>
              <a:buSzPct val="100000"/>
              <a:buFont typeface="Arial" panose="020B0604020202020204" pitchFamily="34" charset="0"/>
              <a:buChar char="•"/>
              <a:defRPr sz="1800">
                <a:solidFill>
                  <a:srgbClr val="3B3B3B"/>
                </a:solidFill>
                <a:latin typeface="+mj-lt"/>
                <a:cs typeface="Myriad Pro"/>
              </a:defRPr>
            </a:lvl2pPr>
            <a:lvl3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3pPr>
            <a:lvl4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4pPr>
            <a:lvl5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cxnSp>
        <p:nvCxnSpPr>
          <p:cNvPr id="6" name="Rett linje 5"/>
          <p:cNvCxnSpPr/>
          <p:nvPr userDrawn="1"/>
        </p:nvCxnSpPr>
        <p:spPr>
          <a:xfrm>
            <a:off x="1254607" y="1148784"/>
            <a:ext cx="6419272" cy="0"/>
          </a:xfrm>
          <a:prstGeom prst="line">
            <a:avLst/>
          </a:prstGeom>
          <a:ln w="12700" cmpd="sng">
            <a:solidFill>
              <a:srgbClr val="C4A76F"/>
            </a:solidFill>
            <a:prstDash val="dot"/>
          </a:ln>
          <a:effectLst/>
        </p:spPr>
        <p:style>
          <a:lnRef idx="2">
            <a:schemeClr val="accent1"/>
          </a:lnRef>
          <a:fillRef idx="0">
            <a:schemeClr val="accent1"/>
          </a:fillRef>
          <a:effectRef idx="1">
            <a:schemeClr val="accent1"/>
          </a:effectRef>
          <a:fontRef idx="minor">
            <a:schemeClr val="tx1"/>
          </a:fontRef>
        </p:style>
      </p:cxnSp>
      <p:sp>
        <p:nvSpPr>
          <p:cNvPr id="9" name="TekstSylinder 8">
            <a:extLst>
              <a:ext uri="{FF2B5EF4-FFF2-40B4-BE49-F238E27FC236}">
                <a16:creationId xmlns:a16="http://schemas.microsoft.com/office/drawing/2014/main" id="{7D72ADE6-7D71-6442-A20C-9D45F8CBF378}"/>
              </a:ext>
            </a:extLst>
          </p:cNvPr>
          <p:cNvSpPr txBox="1"/>
          <p:nvPr userDrawn="1"/>
        </p:nvSpPr>
        <p:spPr>
          <a:xfrm>
            <a:off x="6467861" y="4736275"/>
            <a:ext cx="2519795"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b-NO" sz="1200" b="0" i="1" spc="20" baseline="0" dirty="0">
                <a:solidFill>
                  <a:srgbClr val="006A77"/>
                </a:solidFill>
                <a:latin typeface="Georgia" panose="02040502050405020303" pitchFamily="18" charset="0"/>
              </a:rPr>
              <a:t>- rein energi for rein framtid!</a:t>
            </a:r>
          </a:p>
        </p:txBody>
      </p:sp>
      <p:pic>
        <p:nvPicPr>
          <p:cNvPr id="7" name="Bilde 19">
            <a:extLst>
              <a:ext uri="{FF2B5EF4-FFF2-40B4-BE49-F238E27FC236}">
                <a16:creationId xmlns:a16="http://schemas.microsoft.com/office/drawing/2014/main" id="{44466AB1-B612-394B-8A38-19DE82EAAA64}"/>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222938" y="238907"/>
            <a:ext cx="1308210" cy="249966"/>
          </a:xfrm>
          <a:prstGeom prst="rect">
            <a:avLst/>
          </a:prstGeom>
        </p:spPr>
      </p:pic>
    </p:spTree>
    <p:extLst>
      <p:ext uri="{BB962C8B-B14F-4D97-AF65-F5344CB8AC3E}">
        <p14:creationId xmlns:p14="http://schemas.microsoft.com/office/powerpoint/2010/main" val="308072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vesntrejustert innhold og bilde">
    <p:bg>
      <p:bgPr>
        <a:solidFill>
          <a:schemeClr val="bg1"/>
        </a:solidFill>
        <a:effectLst/>
      </p:bgPr>
    </p:bg>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18937111-3073-BB42-8283-D389093349F6}"/>
              </a:ext>
            </a:extLst>
          </p:cNvPr>
          <p:cNvSpPr txBox="1"/>
          <p:nvPr userDrawn="1"/>
        </p:nvSpPr>
        <p:spPr>
          <a:xfrm>
            <a:off x="6467861" y="4736275"/>
            <a:ext cx="2519795"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b-NO" sz="1200" b="0" i="1" spc="20" baseline="0" dirty="0">
                <a:solidFill>
                  <a:srgbClr val="006A77"/>
                </a:solidFill>
                <a:latin typeface="Georgia" panose="02040502050405020303" pitchFamily="18" charset="0"/>
              </a:rPr>
              <a:t>- rein energi for rein framtid!</a:t>
            </a:r>
          </a:p>
        </p:txBody>
      </p:sp>
      <p:sp>
        <p:nvSpPr>
          <p:cNvPr id="11" name="Tittel 1">
            <a:extLst>
              <a:ext uri="{FF2B5EF4-FFF2-40B4-BE49-F238E27FC236}">
                <a16:creationId xmlns:a16="http://schemas.microsoft.com/office/drawing/2014/main" id="{7D6C1820-913E-2C4F-861D-EC92969F339F}"/>
              </a:ext>
            </a:extLst>
          </p:cNvPr>
          <p:cNvSpPr>
            <a:spLocks noGrp="1"/>
          </p:cNvSpPr>
          <p:nvPr>
            <p:ph type="title"/>
          </p:nvPr>
        </p:nvSpPr>
        <p:spPr>
          <a:xfrm>
            <a:off x="1498115" y="304212"/>
            <a:ext cx="6130146" cy="857250"/>
          </a:xfrm>
        </p:spPr>
        <p:txBody>
          <a:bodyPr/>
          <a:lstStyle>
            <a:lvl1pPr>
              <a:defRPr sz="2400" b="0" i="0" cap="none" spc="100">
                <a:latin typeface="Georgia"/>
                <a:cs typeface="Georgia"/>
              </a:defRPr>
            </a:lvl1pPr>
          </a:lstStyle>
          <a:p>
            <a:r>
              <a:rPr lang="nb-NO" dirty="0"/>
              <a:t>Klikk for å redigere tittelstil</a:t>
            </a:r>
          </a:p>
        </p:txBody>
      </p:sp>
      <p:sp>
        <p:nvSpPr>
          <p:cNvPr id="12" name="Plassholder for innhold 2">
            <a:extLst>
              <a:ext uri="{FF2B5EF4-FFF2-40B4-BE49-F238E27FC236}">
                <a16:creationId xmlns:a16="http://schemas.microsoft.com/office/drawing/2014/main" id="{1E3E0A34-E20D-634A-9F7C-B72D7F0C8C2D}"/>
              </a:ext>
            </a:extLst>
          </p:cNvPr>
          <p:cNvSpPr>
            <a:spLocks noGrp="1"/>
          </p:cNvSpPr>
          <p:nvPr>
            <p:ph idx="1"/>
          </p:nvPr>
        </p:nvSpPr>
        <p:spPr>
          <a:xfrm>
            <a:off x="4740813" y="1427791"/>
            <a:ext cx="3931979" cy="3112845"/>
          </a:xfrm>
        </p:spPr>
        <p:txBody>
          <a:bodyPr/>
          <a:lstStyle>
            <a:lvl1pPr marL="0" indent="0" algn="l">
              <a:buClr>
                <a:srgbClr val="0B5763"/>
              </a:buClr>
              <a:buSzPct val="100000"/>
              <a:buNone/>
              <a:defRPr sz="2000" cap="all">
                <a:solidFill>
                  <a:srgbClr val="1C98BC"/>
                </a:solidFill>
                <a:latin typeface="+mj-lt"/>
                <a:cs typeface="Myriad Pro"/>
              </a:defRPr>
            </a:lvl1pPr>
            <a:lvl2pPr marL="285750" indent="-285750" algn="l">
              <a:buClr>
                <a:srgbClr val="128BB4"/>
              </a:buClr>
              <a:buSzPct val="100000"/>
              <a:buFont typeface="Arial" panose="020B0604020202020204" pitchFamily="34" charset="0"/>
              <a:buChar char="•"/>
              <a:defRPr sz="1800">
                <a:solidFill>
                  <a:srgbClr val="3B3B3B"/>
                </a:solidFill>
                <a:latin typeface="+mj-lt"/>
                <a:cs typeface="Myriad Pro"/>
              </a:defRPr>
            </a:lvl2pPr>
            <a:lvl3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3pPr>
            <a:lvl4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4pPr>
            <a:lvl5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cxnSp>
        <p:nvCxnSpPr>
          <p:cNvPr id="13" name="Rett linje 12">
            <a:extLst>
              <a:ext uri="{FF2B5EF4-FFF2-40B4-BE49-F238E27FC236}">
                <a16:creationId xmlns:a16="http://schemas.microsoft.com/office/drawing/2014/main" id="{D3897654-D04E-1548-8866-990BBED6D04C}"/>
              </a:ext>
            </a:extLst>
          </p:cNvPr>
          <p:cNvCxnSpPr/>
          <p:nvPr userDrawn="1"/>
        </p:nvCxnSpPr>
        <p:spPr>
          <a:xfrm>
            <a:off x="1254607" y="1148784"/>
            <a:ext cx="6419272" cy="0"/>
          </a:xfrm>
          <a:prstGeom prst="line">
            <a:avLst/>
          </a:prstGeom>
          <a:ln w="12700" cmpd="sng">
            <a:solidFill>
              <a:srgbClr val="C4A76F"/>
            </a:solidFill>
            <a:prstDash val="dot"/>
          </a:ln>
          <a:effectLst/>
        </p:spPr>
        <p:style>
          <a:lnRef idx="2">
            <a:schemeClr val="accent1"/>
          </a:lnRef>
          <a:fillRef idx="0">
            <a:schemeClr val="accent1"/>
          </a:fillRef>
          <a:effectRef idx="1">
            <a:schemeClr val="accent1"/>
          </a:effectRef>
          <a:fontRef idx="minor">
            <a:schemeClr val="tx1"/>
          </a:fontRef>
        </p:style>
      </p:cxnSp>
      <p:sp>
        <p:nvSpPr>
          <p:cNvPr id="14" name="Plassholder for innhold 2">
            <a:extLst>
              <a:ext uri="{FF2B5EF4-FFF2-40B4-BE49-F238E27FC236}">
                <a16:creationId xmlns:a16="http://schemas.microsoft.com/office/drawing/2014/main" id="{532FC432-D492-E548-98A7-2905365266EA}"/>
              </a:ext>
            </a:extLst>
          </p:cNvPr>
          <p:cNvSpPr>
            <a:spLocks noGrp="1"/>
          </p:cNvSpPr>
          <p:nvPr>
            <p:ph idx="10"/>
          </p:nvPr>
        </p:nvSpPr>
        <p:spPr>
          <a:xfrm>
            <a:off x="532263" y="1427792"/>
            <a:ext cx="3931979" cy="2407219"/>
          </a:xfrm>
          <a:prstGeom prst="round2DiagRect">
            <a:avLst/>
          </a:prstGeom>
        </p:spPr>
        <p:txBody>
          <a:bodyPr/>
          <a:lstStyle>
            <a:lvl1pPr marL="0" indent="0" algn="l">
              <a:buClr>
                <a:srgbClr val="0B5763"/>
              </a:buClr>
              <a:buSzPct val="100000"/>
              <a:buNone/>
              <a:defRPr sz="2000" cap="all">
                <a:solidFill>
                  <a:srgbClr val="1C98BC"/>
                </a:solidFill>
                <a:latin typeface="+mj-lt"/>
                <a:cs typeface="Myriad Pro"/>
              </a:defRPr>
            </a:lvl1pPr>
            <a:lvl2pPr marL="285750" indent="-285750" algn="l">
              <a:buClr>
                <a:srgbClr val="128BB4"/>
              </a:buClr>
              <a:buSzPct val="100000"/>
              <a:buFont typeface="Arial" panose="020B0604020202020204" pitchFamily="34" charset="0"/>
              <a:buChar char="•"/>
              <a:defRPr sz="1800">
                <a:solidFill>
                  <a:srgbClr val="3B3B3B"/>
                </a:solidFill>
                <a:latin typeface="+mj-lt"/>
                <a:cs typeface="Myriad Pro"/>
              </a:defRPr>
            </a:lvl2pPr>
            <a:lvl3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3pPr>
            <a:lvl4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4pPr>
            <a:lvl5pPr marL="568800" indent="-285750" algn="l">
              <a:buClr>
                <a:schemeClr val="accent6">
                  <a:lumMod val="60000"/>
                  <a:lumOff val="40000"/>
                </a:schemeClr>
              </a:buClr>
              <a:buSzPct val="75000"/>
              <a:buFont typeface="Arial" panose="020B0604020202020204" pitchFamily="34" charset="0"/>
              <a:buChar char="•"/>
              <a:defRPr sz="1800">
                <a:solidFill>
                  <a:srgbClr val="3B3B3B"/>
                </a:solidFill>
                <a:latin typeface="+mj-lt"/>
                <a:cs typeface="Myriad Pro"/>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19">
            <a:extLst>
              <a:ext uri="{FF2B5EF4-FFF2-40B4-BE49-F238E27FC236}">
                <a16:creationId xmlns:a16="http://schemas.microsoft.com/office/drawing/2014/main" id="{073D1F5F-5D04-9A4E-8DF4-20AEA4CEECD0}"/>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222938" y="238907"/>
            <a:ext cx="1308210" cy="249966"/>
          </a:xfrm>
          <a:prstGeom prst="rect">
            <a:avLst/>
          </a:prstGeom>
        </p:spPr>
      </p:pic>
    </p:spTree>
    <p:extLst>
      <p:ext uri="{BB962C8B-B14F-4D97-AF65-F5344CB8AC3E}">
        <p14:creationId xmlns:p14="http://schemas.microsoft.com/office/powerpoint/2010/main" val="3135031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nsipp">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 name="Bilde 9" descr="uf_logo_landskap_kvit.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939" y="-99890"/>
            <a:ext cx="1308210" cy="927561"/>
          </a:xfrm>
          <a:prstGeom prst="rect">
            <a:avLst/>
          </a:prstGeom>
        </p:spPr>
      </p:pic>
      <p:sp>
        <p:nvSpPr>
          <p:cNvPr id="5" name="TekstSylinder 4"/>
          <p:cNvSpPr txBox="1"/>
          <p:nvPr userDrawn="1"/>
        </p:nvSpPr>
        <p:spPr>
          <a:xfrm>
            <a:off x="1427731" y="2069554"/>
            <a:ext cx="3379690" cy="374461"/>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Myriad Pro"/>
                <a:ea typeface="+mn-ea"/>
                <a:cs typeface="Myriad Pro"/>
              </a:rPr>
              <a:t>ENERGISENTRALEN GENERERER VARME OG KJØLING TIL HUSSTANDEN </a:t>
            </a:r>
          </a:p>
          <a:p>
            <a:endParaRPr lang="nb-NO" sz="1100" dirty="0">
              <a:solidFill>
                <a:schemeClr val="bg1"/>
              </a:solidFill>
            </a:endParaRPr>
          </a:p>
        </p:txBody>
      </p:sp>
      <p:sp>
        <p:nvSpPr>
          <p:cNvPr id="12" name="TekstSylinder 11"/>
          <p:cNvSpPr txBox="1"/>
          <p:nvPr userDrawn="1"/>
        </p:nvSpPr>
        <p:spPr>
          <a:xfrm>
            <a:off x="5204555" y="2069554"/>
            <a:ext cx="3379690" cy="205184"/>
          </a:xfrm>
          <a:prstGeom prst="rect">
            <a:avLst/>
          </a:prstGeom>
          <a:noFill/>
        </p:spPr>
        <p:txBody>
          <a:bodyPr wrap="square" rtlCol="0">
            <a:spAutoFit/>
          </a:bodyPr>
          <a:lstStyle/>
          <a:p>
            <a:pPr rtl="0"/>
            <a:r>
              <a:rPr lang="en-US" sz="1100" b="0" i="0" u="none" strike="noStrike" kern="1200" baseline="30000" dirty="0">
                <a:solidFill>
                  <a:srgbClr val="FFFFFF"/>
                </a:solidFill>
                <a:latin typeface="Myriad Pro"/>
                <a:ea typeface="+mn-ea"/>
                <a:cs typeface="Myriad Pro"/>
              </a:rPr>
              <a:t>FERSKVATN VERT FRAKTA I TO SLØYFER</a:t>
            </a:r>
          </a:p>
        </p:txBody>
      </p:sp>
      <p:sp>
        <p:nvSpPr>
          <p:cNvPr id="14" name="TekstSylinder 13"/>
          <p:cNvSpPr txBox="1"/>
          <p:nvPr userDrawn="1"/>
        </p:nvSpPr>
        <p:spPr>
          <a:xfrm>
            <a:off x="4908695" y="3855790"/>
            <a:ext cx="3379690" cy="318036"/>
          </a:xfrm>
          <a:prstGeom prst="rect">
            <a:avLst/>
          </a:prstGeom>
          <a:noFill/>
        </p:spPr>
        <p:txBody>
          <a:bodyPr wrap="square" rtlCol="0">
            <a:spAutoFit/>
          </a:bodyPr>
          <a:lstStyle/>
          <a:p>
            <a:pPr rtl="0"/>
            <a:r>
              <a:rPr lang="en-US" sz="1100" b="0" i="0" u="none" strike="noStrike" kern="1200" baseline="30000" dirty="0">
                <a:solidFill>
                  <a:srgbClr val="FFFFFF"/>
                </a:solidFill>
                <a:latin typeface="Myriad Pro"/>
                <a:ea typeface="+mn-ea"/>
                <a:cs typeface="Myriad Pro"/>
              </a:rPr>
              <a:t>SJØVATN FRÅ FJORDEN VERT </a:t>
            </a:r>
            <a:br>
              <a:rPr lang="en-US" sz="1100" b="0" i="0" u="none" strike="noStrike" kern="1200" baseline="30000" dirty="0">
                <a:solidFill>
                  <a:srgbClr val="FFFFFF"/>
                </a:solidFill>
                <a:latin typeface="Myriad Pro"/>
                <a:ea typeface="+mn-ea"/>
                <a:cs typeface="Myriad Pro"/>
              </a:rPr>
            </a:br>
            <a:r>
              <a:rPr lang="en-US" sz="1100" b="0" i="0" u="none" strike="noStrike" kern="1200" baseline="30000" dirty="0">
                <a:solidFill>
                  <a:srgbClr val="FFFFFF"/>
                </a:solidFill>
                <a:latin typeface="Myriad Pro"/>
                <a:ea typeface="+mn-ea"/>
                <a:cs typeface="Myriad Pro"/>
              </a:rPr>
              <a:t>PUMPA INN MOT LAND</a:t>
            </a:r>
            <a:endParaRPr lang="en-US" sz="1100" b="0" i="0" u="none" strike="noStrike" kern="1200" baseline="0" dirty="0">
              <a:solidFill>
                <a:srgbClr val="FFFFFF"/>
              </a:solidFill>
              <a:latin typeface="Myriad Pro"/>
              <a:ea typeface="+mn-ea"/>
              <a:cs typeface="Myriad Pro"/>
            </a:endParaRPr>
          </a:p>
        </p:txBody>
      </p:sp>
    </p:spTree>
    <p:extLst>
      <p:ext uri="{BB962C8B-B14F-4D97-AF65-F5344CB8AC3E}">
        <p14:creationId xmlns:p14="http://schemas.microsoft.com/office/powerpoint/2010/main" val="36728640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54607" y="321298"/>
            <a:ext cx="6473152" cy="857250"/>
          </a:xfrm>
          <a:prstGeom prst="rect">
            <a:avLst/>
          </a:prstGeom>
        </p:spPr>
        <p:txBody>
          <a:bodyPr vert="horz" lIns="91440" tIns="45720" rIns="91440" bIns="45720" rtlCol="0" anchor="ctr">
            <a:noAutofit/>
          </a:bodyPr>
          <a:lstStyle/>
          <a:p>
            <a:r>
              <a:rPr lang="nb-NO" dirty="0"/>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603065051"/>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6" r:id="rId3"/>
    <p:sldLayoutId id="2147483658" r:id="rId4"/>
    <p:sldLayoutId id="2147483650" r:id="rId5"/>
    <p:sldLayoutId id="2147483657" r:id="rId6"/>
  </p:sldLayoutIdLst>
  <p:hf hdr="0"/>
  <p:txStyles>
    <p:titleStyle>
      <a:lvl1pPr algn="ctr" defTabSz="457200" rtl="0" eaLnBrk="1" latinLnBrk="0" hangingPunct="1">
        <a:spcBef>
          <a:spcPct val="0"/>
        </a:spcBef>
        <a:buNone/>
        <a:defRPr sz="2800" b="0" i="1" kern="1200">
          <a:solidFill>
            <a:srgbClr val="1C98BC"/>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46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t>Brannstasjonen - Budsjett</a:t>
            </a:r>
          </a:p>
        </p:txBody>
      </p:sp>
      <p:sp>
        <p:nvSpPr>
          <p:cNvPr id="3" name="Rektangel 2"/>
          <p:cNvSpPr/>
          <p:nvPr/>
        </p:nvSpPr>
        <p:spPr>
          <a:xfrm>
            <a:off x="621234" y="1019102"/>
            <a:ext cx="7440842" cy="258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pic>
        <p:nvPicPr>
          <p:cNvPr id="4" name="Bilde 3"/>
          <p:cNvPicPr>
            <a:picLocks noChangeAspect="1"/>
          </p:cNvPicPr>
          <p:nvPr/>
        </p:nvPicPr>
        <p:blipFill>
          <a:blip r:embed="rId3"/>
          <a:stretch>
            <a:fillRect/>
          </a:stretch>
        </p:blipFill>
        <p:spPr>
          <a:xfrm>
            <a:off x="929539" y="1277368"/>
            <a:ext cx="3412116" cy="3008808"/>
          </a:xfrm>
          <a:prstGeom prst="rect">
            <a:avLst/>
          </a:prstGeom>
        </p:spPr>
      </p:pic>
      <p:sp>
        <p:nvSpPr>
          <p:cNvPr id="5" name="TekstSylinder 4"/>
          <p:cNvSpPr txBox="1"/>
          <p:nvPr/>
        </p:nvSpPr>
        <p:spPr>
          <a:xfrm>
            <a:off x="4649960" y="1277368"/>
            <a:ext cx="3200225" cy="2800767"/>
          </a:xfrm>
          <a:prstGeom prst="rect">
            <a:avLst/>
          </a:prstGeom>
          <a:solidFill>
            <a:schemeClr val="accent4">
              <a:lumMod val="20000"/>
              <a:lumOff val="80000"/>
            </a:schemeClr>
          </a:solidFill>
        </p:spPr>
        <p:txBody>
          <a:bodyPr wrap="square" rtlCol="0">
            <a:spAutoFit/>
          </a:bodyPr>
          <a:lstStyle/>
          <a:p>
            <a:pPr marL="171450" indent="-171450">
              <a:buFont typeface="Arial" panose="020B0604020202020204" pitchFamily="34" charset="0"/>
              <a:buChar char="•"/>
            </a:pPr>
            <a:r>
              <a:rPr lang="nn-NO" sz="800" dirty="0"/>
              <a:t>Foreslått investeringsbudsjett: 1 600 000</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Estimert budsjett</a:t>
            </a:r>
          </a:p>
          <a:p>
            <a:endParaRPr lang="nn-NO" sz="800" dirty="0"/>
          </a:p>
          <a:p>
            <a:pPr marL="171450" indent="-171450">
              <a:buFont typeface="Arial" panose="020B0604020202020204" pitchFamily="34" charset="0"/>
              <a:buChar char="•"/>
            </a:pPr>
            <a:r>
              <a:rPr lang="nn-NO" sz="800" dirty="0"/>
              <a:t>Grunn- og røyrarbeid er estimert ut frå prisar vi har fått inn på Ulsteinvik Barneskule-prosjektet</a:t>
            </a:r>
          </a:p>
          <a:p>
            <a:pPr marL="171450" indent="-171450">
              <a:buFont typeface="Arial" panose="020B0604020202020204" pitchFamily="34" charset="0"/>
              <a:buChar char="•"/>
            </a:pPr>
            <a:endParaRPr lang="nn-NO" sz="800" dirty="0">
              <a:solidFill>
                <a:srgbClr val="FF0000"/>
              </a:solidFill>
            </a:endParaRPr>
          </a:p>
          <a:p>
            <a:pPr marL="171450" indent="-171450">
              <a:buFont typeface="Arial" panose="020B0604020202020204" pitchFamily="34" charset="0"/>
              <a:buChar char="•"/>
            </a:pPr>
            <a:r>
              <a:rPr lang="nn-NO" sz="800" dirty="0"/>
              <a:t>Kundesentralbudsjett er estimert ut frå prisar på ES14, som er den minste energisentralen vi har per no. ES13, Brannstasjonen, kjem nok til å bli den minste. Vi har estimert med eit årsforbruk på 75 000 kWh (varme)</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Det er lagt inn 500 000 i Anleggsbidrag i prosjektbudsjettet for Brannstasjonen. Dette vil komme som inntekt i driftsrekneskapet hos Ulstein Fjernvarme</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Søknad til </a:t>
            </a:r>
            <a:r>
              <a:rPr lang="nn-NO" sz="800" dirty="0" err="1"/>
              <a:t>Enova</a:t>
            </a:r>
            <a:r>
              <a:rPr lang="nn-NO" sz="800" dirty="0"/>
              <a:t> vil kunne gi støtte som redusere investeringskostnaden til UFAS</a:t>
            </a:r>
          </a:p>
          <a:p>
            <a:endParaRPr lang="nn-NO" sz="800" dirty="0"/>
          </a:p>
          <a:p>
            <a:endParaRPr lang="nn-NO" sz="800" dirty="0"/>
          </a:p>
          <a:p>
            <a:endParaRPr lang="nn-NO" sz="800" dirty="0"/>
          </a:p>
          <a:p>
            <a:endParaRPr lang="nn-NO" sz="800" dirty="0"/>
          </a:p>
        </p:txBody>
      </p:sp>
    </p:spTree>
    <p:extLst>
      <p:ext uri="{BB962C8B-B14F-4D97-AF65-F5344CB8AC3E}">
        <p14:creationId xmlns:p14="http://schemas.microsoft.com/office/powerpoint/2010/main" val="2791843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err="1"/>
              <a:t>Ulsteivik</a:t>
            </a:r>
            <a:r>
              <a:rPr lang="nn-NO" dirty="0"/>
              <a:t> Barneskule</a:t>
            </a:r>
          </a:p>
        </p:txBody>
      </p:sp>
      <p:sp>
        <p:nvSpPr>
          <p:cNvPr id="6" name="TekstSylinder 5"/>
          <p:cNvSpPr txBox="1"/>
          <p:nvPr/>
        </p:nvSpPr>
        <p:spPr>
          <a:xfrm>
            <a:off x="6539360" y="1304362"/>
            <a:ext cx="2499938" cy="2185214"/>
          </a:xfrm>
          <a:prstGeom prst="rect">
            <a:avLst/>
          </a:prstGeom>
          <a:solidFill>
            <a:schemeClr val="accent4">
              <a:lumMod val="20000"/>
              <a:lumOff val="80000"/>
            </a:schemeClr>
          </a:solidFill>
        </p:spPr>
        <p:txBody>
          <a:bodyPr wrap="square" rtlCol="0">
            <a:spAutoFit/>
          </a:bodyPr>
          <a:lstStyle/>
          <a:p>
            <a:pPr marL="171450" indent="-171450">
              <a:buFont typeface="Arial" panose="020B0604020202020204" pitchFamily="34" charset="0"/>
              <a:buChar char="•"/>
            </a:pPr>
            <a:r>
              <a:rPr lang="nn-NO" sz="800" dirty="0"/>
              <a:t>Byggestart: </a:t>
            </a:r>
            <a:r>
              <a:rPr lang="nn-NO" sz="800" dirty="0" err="1"/>
              <a:t>Sept</a:t>
            </a:r>
            <a:r>
              <a:rPr lang="nn-NO" sz="800" dirty="0"/>
              <a:t> 2020</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err="1"/>
              <a:t>Prosjektering</a:t>
            </a:r>
            <a:r>
              <a:rPr lang="nn-NO" sz="800" dirty="0"/>
              <a:t> utført av Fjordvarme</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Legg til rette for kjøling - også ved eventuell </a:t>
            </a:r>
            <a:r>
              <a:rPr lang="nn-NO" sz="800" dirty="0" err="1"/>
              <a:t>oppgradering</a:t>
            </a:r>
            <a:r>
              <a:rPr lang="nn-NO" sz="800" dirty="0"/>
              <a:t> på Ungdomsskulen</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Grøfte- og </a:t>
            </a:r>
            <a:r>
              <a:rPr lang="nn-NO" sz="800" dirty="0" err="1"/>
              <a:t>rørarbeid</a:t>
            </a:r>
            <a:r>
              <a:rPr lang="nn-NO" sz="800" dirty="0"/>
              <a:t> er nå tatt inn i totalentreprisen hos HS Rise Bygg. </a:t>
            </a:r>
            <a:r>
              <a:rPr lang="nn-NO" sz="800" dirty="0" err="1"/>
              <a:t>Rørlegginga</a:t>
            </a:r>
            <a:r>
              <a:rPr lang="nn-NO" sz="800" dirty="0"/>
              <a:t> inne på tomta er starta.</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Øen Kuldeteknikk er nå gang med å prising av kundesentral</a:t>
            </a:r>
          </a:p>
          <a:p>
            <a:endParaRPr lang="nn-NO" sz="800" dirty="0"/>
          </a:p>
          <a:p>
            <a:endParaRPr lang="nn-NO" sz="800" dirty="0"/>
          </a:p>
          <a:p>
            <a:endParaRPr lang="nn-NO" sz="800" dirty="0"/>
          </a:p>
          <a:p>
            <a:endParaRPr lang="nn-NO" sz="800"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360" y="3263144"/>
            <a:ext cx="2499938" cy="1620711"/>
          </a:xfrm>
          <a:prstGeom prst="rect">
            <a:avLst/>
          </a:prstGeom>
        </p:spPr>
      </p:pic>
      <p:pic>
        <p:nvPicPr>
          <p:cNvPr id="9" name="Bilde 8"/>
          <p:cNvPicPr>
            <a:picLocks noChangeAspect="1"/>
          </p:cNvPicPr>
          <p:nvPr/>
        </p:nvPicPr>
        <p:blipFill rotWithShape="1">
          <a:blip r:embed="rId4"/>
          <a:srcRect l="15629" t="11793" r="19175" b="5304"/>
          <a:stretch/>
        </p:blipFill>
        <p:spPr>
          <a:xfrm>
            <a:off x="1108014" y="1322716"/>
            <a:ext cx="4978679" cy="3561139"/>
          </a:xfrm>
          <a:prstGeom prst="rect">
            <a:avLst/>
          </a:prstGeom>
          <a:ln>
            <a:solidFill>
              <a:schemeClr val="tx1"/>
            </a:solidFill>
          </a:ln>
        </p:spPr>
      </p:pic>
    </p:spTree>
    <p:extLst>
      <p:ext uri="{BB962C8B-B14F-4D97-AF65-F5344CB8AC3E}">
        <p14:creationId xmlns:p14="http://schemas.microsoft.com/office/powerpoint/2010/main" val="3415459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p:cNvSpPr/>
          <p:nvPr/>
        </p:nvSpPr>
        <p:spPr>
          <a:xfrm>
            <a:off x="621234" y="1019102"/>
            <a:ext cx="7440842" cy="258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 name="Tittel 1"/>
          <p:cNvSpPr>
            <a:spLocks noGrp="1"/>
          </p:cNvSpPr>
          <p:nvPr>
            <p:ph type="title"/>
          </p:nvPr>
        </p:nvSpPr>
        <p:spPr/>
        <p:txBody>
          <a:bodyPr/>
          <a:lstStyle/>
          <a:p>
            <a:r>
              <a:rPr lang="nn-NO" dirty="0" err="1"/>
              <a:t>Ulsteivik</a:t>
            </a:r>
            <a:r>
              <a:rPr lang="nn-NO" dirty="0"/>
              <a:t> Barneskule - Budsjett</a:t>
            </a:r>
          </a:p>
        </p:txBody>
      </p:sp>
      <p:pic>
        <p:nvPicPr>
          <p:cNvPr id="3" name="Bilde 2"/>
          <p:cNvPicPr>
            <a:picLocks noChangeAspect="1"/>
          </p:cNvPicPr>
          <p:nvPr/>
        </p:nvPicPr>
        <p:blipFill>
          <a:blip r:embed="rId3"/>
          <a:stretch>
            <a:fillRect/>
          </a:stretch>
        </p:blipFill>
        <p:spPr>
          <a:xfrm>
            <a:off x="817191" y="1019102"/>
            <a:ext cx="3524464" cy="3328660"/>
          </a:xfrm>
          <a:prstGeom prst="rect">
            <a:avLst/>
          </a:prstGeom>
        </p:spPr>
      </p:pic>
      <p:sp>
        <p:nvSpPr>
          <p:cNvPr id="5" name="TekstSylinder 4"/>
          <p:cNvSpPr txBox="1"/>
          <p:nvPr/>
        </p:nvSpPr>
        <p:spPr>
          <a:xfrm>
            <a:off x="4711602" y="1019102"/>
            <a:ext cx="3200225" cy="1815882"/>
          </a:xfrm>
          <a:prstGeom prst="rect">
            <a:avLst/>
          </a:prstGeom>
          <a:solidFill>
            <a:schemeClr val="accent4">
              <a:lumMod val="20000"/>
              <a:lumOff val="80000"/>
            </a:schemeClr>
          </a:solidFill>
        </p:spPr>
        <p:txBody>
          <a:bodyPr wrap="square" rtlCol="0">
            <a:spAutoFit/>
          </a:bodyPr>
          <a:lstStyle/>
          <a:p>
            <a:pPr marL="171450" indent="-171450">
              <a:buFont typeface="Arial" panose="020B0604020202020204" pitchFamily="34" charset="0"/>
              <a:buChar char="•"/>
            </a:pPr>
            <a:r>
              <a:rPr lang="nn-NO" sz="800" dirty="0"/>
              <a:t>Foreslått investeringsbudsjett: 650 000</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Estimert budsjett</a:t>
            </a:r>
          </a:p>
          <a:p>
            <a:endParaRPr lang="nn-NO" sz="800" dirty="0"/>
          </a:p>
          <a:p>
            <a:pPr marL="171450" indent="-171450">
              <a:buFont typeface="Arial" panose="020B0604020202020204" pitchFamily="34" charset="0"/>
              <a:buChar char="•"/>
            </a:pPr>
            <a:r>
              <a:rPr lang="nn-NO" sz="800" dirty="0"/>
              <a:t>Det er </a:t>
            </a:r>
            <a:r>
              <a:rPr lang="nn-NO" sz="800" dirty="0" err="1"/>
              <a:t>avsatt</a:t>
            </a:r>
            <a:r>
              <a:rPr lang="nn-NO" sz="800" dirty="0"/>
              <a:t> 1 200 000 kr i budsjettet til Ulsteinvik Barneskule som vil være med å dekke deler av prosjektkostnadane for Fjernvarme</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Ca 1 000 000 vil bli </a:t>
            </a:r>
            <a:r>
              <a:rPr lang="nn-NO" sz="800" dirty="0" err="1"/>
              <a:t>kostandsførd</a:t>
            </a:r>
            <a:r>
              <a:rPr lang="nn-NO" sz="800" dirty="0"/>
              <a:t> Ulstein Kommune i infrastruktur</a:t>
            </a:r>
          </a:p>
          <a:p>
            <a:endParaRPr lang="nn-NO" sz="800" dirty="0"/>
          </a:p>
          <a:p>
            <a:endParaRPr lang="nn-NO" sz="800" dirty="0"/>
          </a:p>
          <a:p>
            <a:endParaRPr lang="nn-NO" sz="800" dirty="0"/>
          </a:p>
          <a:p>
            <a:endParaRPr lang="nn-NO" sz="800" dirty="0"/>
          </a:p>
          <a:p>
            <a:endParaRPr lang="nn-NO" sz="800" dirty="0"/>
          </a:p>
          <a:p>
            <a:endParaRPr lang="nn-NO" sz="800" dirty="0"/>
          </a:p>
        </p:txBody>
      </p:sp>
    </p:spTree>
    <p:extLst>
      <p:ext uri="{BB962C8B-B14F-4D97-AF65-F5344CB8AC3E}">
        <p14:creationId xmlns:p14="http://schemas.microsoft.com/office/powerpoint/2010/main" val="2462862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tel 1"/>
          <p:cNvSpPr>
            <a:spLocks noGrp="1"/>
          </p:cNvSpPr>
          <p:nvPr>
            <p:ph type="title"/>
          </p:nvPr>
        </p:nvSpPr>
        <p:spPr>
          <a:xfrm>
            <a:off x="1498115" y="304212"/>
            <a:ext cx="6130146" cy="857250"/>
          </a:xfrm>
        </p:spPr>
        <p:txBody>
          <a:bodyPr/>
          <a:lstStyle/>
          <a:p>
            <a:r>
              <a:rPr lang="nn-NO" dirty="0"/>
              <a:t>Forretningsmodell og Eigarstrategi</a:t>
            </a:r>
          </a:p>
        </p:txBody>
      </p:sp>
      <p:pic>
        <p:nvPicPr>
          <p:cNvPr id="5" name="Bilde 4"/>
          <p:cNvPicPr>
            <a:picLocks noChangeAspect="1"/>
          </p:cNvPicPr>
          <p:nvPr/>
        </p:nvPicPr>
        <p:blipFill rotWithShape="1">
          <a:blip r:embed="rId3"/>
          <a:srcRect l="8538" t="24118" r="52328" b="12699"/>
          <a:stretch/>
        </p:blipFill>
        <p:spPr>
          <a:xfrm>
            <a:off x="291313" y="1182360"/>
            <a:ext cx="8723214" cy="3961140"/>
          </a:xfrm>
          <a:prstGeom prst="rect">
            <a:avLst/>
          </a:prstGeom>
        </p:spPr>
      </p:pic>
      <p:pic>
        <p:nvPicPr>
          <p:cNvPr id="6" name="Bilde 5"/>
          <p:cNvPicPr>
            <a:picLocks noChangeAspect="1"/>
          </p:cNvPicPr>
          <p:nvPr/>
        </p:nvPicPr>
        <p:blipFill>
          <a:blip r:embed="rId4"/>
          <a:stretch>
            <a:fillRect/>
          </a:stretch>
        </p:blipFill>
        <p:spPr>
          <a:xfrm>
            <a:off x="2620850" y="1182360"/>
            <a:ext cx="3412902" cy="1696852"/>
          </a:xfrm>
          <a:prstGeom prst="rect">
            <a:avLst/>
          </a:prstGeom>
        </p:spPr>
      </p:pic>
      <p:sp>
        <p:nvSpPr>
          <p:cNvPr id="7" name="Rektangel 6"/>
          <p:cNvSpPr/>
          <p:nvPr/>
        </p:nvSpPr>
        <p:spPr>
          <a:xfrm>
            <a:off x="2698124" y="4146997"/>
            <a:ext cx="405684" cy="251138"/>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8" name="Rektangel 7"/>
          <p:cNvSpPr/>
          <p:nvPr/>
        </p:nvSpPr>
        <p:spPr>
          <a:xfrm>
            <a:off x="3256207" y="4424965"/>
            <a:ext cx="433589" cy="314459"/>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9" name="Rektangel 8"/>
          <p:cNvSpPr/>
          <p:nvPr/>
        </p:nvSpPr>
        <p:spPr>
          <a:xfrm>
            <a:off x="2101402" y="2721982"/>
            <a:ext cx="403540" cy="265917"/>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0" name="Rektangel 9"/>
          <p:cNvSpPr/>
          <p:nvPr/>
        </p:nvSpPr>
        <p:spPr>
          <a:xfrm>
            <a:off x="6658377" y="2685245"/>
            <a:ext cx="403540" cy="261870"/>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1" name="Rektangel 10"/>
          <p:cNvSpPr/>
          <p:nvPr/>
        </p:nvSpPr>
        <p:spPr>
          <a:xfrm>
            <a:off x="7731616" y="4141631"/>
            <a:ext cx="403540" cy="261870"/>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2" name="Rektangel 11"/>
          <p:cNvSpPr/>
          <p:nvPr/>
        </p:nvSpPr>
        <p:spPr>
          <a:xfrm>
            <a:off x="8527960" y="2245659"/>
            <a:ext cx="403540" cy="214206"/>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3" name="Rektangel 12"/>
          <p:cNvSpPr/>
          <p:nvPr/>
        </p:nvSpPr>
        <p:spPr>
          <a:xfrm>
            <a:off x="8527960" y="1278590"/>
            <a:ext cx="403540" cy="260435"/>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14" name="Rektangel 13"/>
          <p:cNvSpPr/>
          <p:nvPr/>
        </p:nvSpPr>
        <p:spPr>
          <a:xfrm>
            <a:off x="8527961" y="2090070"/>
            <a:ext cx="403540" cy="155589"/>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Tree>
    <p:extLst>
      <p:ext uri="{BB962C8B-B14F-4D97-AF65-F5344CB8AC3E}">
        <p14:creationId xmlns:p14="http://schemas.microsoft.com/office/powerpoint/2010/main" val="141427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t>Forretningsmodell og Eigarstrategi</a:t>
            </a:r>
          </a:p>
        </p:txBody>
      </p:sp>
      <p:sp>
        <p:nvSpPr>
          <p:cNvPr id="4" name="Rektangel 3"/>
          <p:cNvSpPr/>
          <p:nvPr/>
        </p:nvSpPr>
        <p:spPr>
          <a:xfrm>
            <a:off x="1100936" y="1474641"/>
            <a:ext cx="7274967" cy="2708434"/>
          </a:xfrm>
          <a:prstGeom prst="rect">
            <a:avLst/>
          </a:prstGeom>
          <a:solidFill>
            <a:schemeClr val="accent4">
              <a:lumMod val="40000"/>
              <a:lumOff val="60000"/>
            </a:schemeClr>
          </a:solidFill>
        </p:spPr>
        <p:txBody>
          <a:bodyPr wrap="square">
            <a:spAutoFit/>
          </a:bodyPr>
          <a:lstStyle/>
          <a:p>
            <a:pPr lvl="1"/>
            <a:endParaRPr lang="nn-NO" sz="1600" dirty="0"/>
          </a:p>
          <a:p>
            <a:pPr lvl="1"/>
            <a:endParaRPr lang="nn-NO" sz="1600" dirty="0"/>
          </a:p>
          <a:p>
            <a:pPr lvl="1"/>
            <a:r>
              <a:rPr lang="nn-NO" sz="1600" dirty="0"/>
              <a:t>Vår</a:t>
            </a:r>
            <a:r>
              <a:rPr lang="nn-NO" sz="2000" dirty="0"/>
              <a:t> </a:t>
            </a:r>
            <a:r>
              <a:rPr lang="nn-NO" sz="2000" dirty="0">
                <a:solidFill>
                  <a:srgbClr val="00B050"/>
                </a:solidFill>
              </a:rPr>
              <a:t>energileveranse </a:t>
            </a:r>
            <a:r>
              <a:rPr lang="nn-NO" sz="1600" dirty="0"/>
              <a:t>hjelper </a:t>
            </a:r>
            <a:r>
              <a:rPr lang="nn-NO" sz="2000" dirty="0">
                <a:solidFill>
                  <a:srgbClr val="00B050"/>
                </a:solidFill>
              </a:rPr>
              <a:t>kommune, fylkeskommune, næringsliv og private </a:t>
            </a:r>
            <a:r>
              <a:rPr lang="nn-NO" sz="1600" dirty="0"/>
              <a:t>som ønsker </a:t>
            </a:r>
            <a:r>
              <a:rPr lang="nn-NO" sz="2000" dirty="0">
                <a:solidFill>
                  <a:srgbClr val="00B050"/>
                </a:solidFill>
              </a:rPr>
              <a:t>ein kortreist og fornybar energiløysing for </a:t>
            </a:r>
            <a:r>
              <a:rPr lang="nn-NO" sz="2000" dirty="0" err="1">
                <a:solidFill>
                  <a:srgbClr val="00B050"/>
                </a:solidFill>
              </a:rPr>
              <a:t>varming</a:t>
            </a:r>
            <a:r>
              <a:rPr lang="nn-NO" sz="2000" dirty="0">
                <a:solidFill>
                  <a:srgbClr val="00B050"/>
                </a:solidFill>
              </a:rPr>
              <a:t>/ kjøling og effektavlasting av kraftnettet </a:t>
            </a:r>
            <a:r>
              <a:rPr lang="nn-NO" sz="1600" dirty="0"/>
              <a:t>ved å tilby</a:t>
            </a:r>
            <a:r>
              <a:rPr lang="nn-NO" sz="2000" dirty="0"/>
              <a:t> </a:t>
            </a:r>
            <a:r>
              <a:rPr lang="nn-NO" sz="2000" dirty="0" err="1">
                <a:solidFill>
                  <a:srgbClr val="00B050"/>
                </a:solidFill>
              </a:rPr>
              <a:t>tilknytning</a:t>
            </a:r>
            <a:r>
              <a:rPr lang="nn-NO" sz="2000" dirty="0">
                <a:solidFill>
                  <a:srgbClr val="00B050"/>
                </a:solidFill>
              </a:rPr>
              <a:t> til ferdig utbygd og vedlikehalde fjernvarmenett basert på sjøvarme </a:t>
            </a:r>
            <a:r>
              <a:rPr lang="nn-NO" sz="1600" dirty="0"/>
              <a:t>i motsetning til </a:t>
            </a:r>
            <a:r>
              <a:rPr lang="nn-NO" sz="2000" dirty="0">
                <a:solidFill>
                  <a:srgbClr val="00B050"/>
                </a:solidFill>
              </a:rPr>
              <a:t>tradisjonelle strømleverandørar</a:t>
            </a:r>
          </a:p>
          <a:p>
            <a:pPr lvl="1"/>
            <a:endParaRPr lang="nn-NO" sz="2000" dirty="0">
              <a:solidFill>
                <a:srgbClr val="00B050"/>
              </a:solidFill>
            </a:endParaRPr>
          </a:p>
          <a:p>
            <a:pPr lvl="1"/>
            <a:endParaRPr lang="nn-NO" dirty="0"/>
          </a:p>
        </p:txBody>
      </p:sp>
    </p:spTree>
    <p:extLst>
      <p:ext uri="{BB962C8B-B14F-4D97-AF65-F5344CB8AC3E}">
        <p14:creationId xmlns:p14="http://schemas.microsoft.com/office/powerpoint/2010/main" val="2714234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err="1"/>
              <a:t>Energisentraler</a:t>
            </a:r>
            <a:endParaRPr lang="nn-NO" dirty="0"/>
          </a:p>
        </p:txBody>
      </p:sp>
      <p:graphicFrame>
        <p:nvGraphicFramePr>
          <p:cNvPr id="4" name="Tabell 3"/>
          <p:cNvGraphicFramePr>
            <a:graphicFrameLocks noGrp="1"/>
          </p:cNvGraphicFramePr>
          <p:nvPr>
            <p:extLst>
              <p:ext uri="{D42A27DB-BD31-4B8C-83A1-F6EECF244321}">
                <p14:modId xmlns:p14="http://schemas.microsoft.com/office/powerpoint/2010/main" val="3210730690"/>
              </p:ext>
            </p:extLst>
          </p:nvPr>
        </p:nvGraphicFramePr>
        <p:xfrm>
          <a:off x="1224077" y="1490726"/>
          <a:ext cx="6096000" cy="2585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5552651"/>
                    </a:ext>
                  </a:extLst>
                </a:gridCol>
                <a:gridCol w="2032000">
                  <a:extLst>
                    <a:ext uri="{9D8B030D-6E8A-4147-A177-3AD203B41FA5}">
                      <a16:colId xmlns:a16="http://schemas.microsoft.com/office/drawing/2014/main" val="1057334889"/>
                    </a:ext>
                  </a:extLst>
                </a:gridCol>
                <a:gridCol w="2032000">
                  <a:extLst>
                    <a:ext uri="{9D8B030D-6E8A-4147-A177-3AD203B41FA5}">
                      <a16:colId xmlns:a16="http://schemas.microsoft.com/office/drawing/2014/main" val="2430174665"/>
                    </a:ext>
                  </a:extLst>
                </a:gridCol>
              </a:tblGrid>
              <a:tr h="370840">
                <a:tc>
                  <a:txBody>
                    <a:bodyPr/>
                    <a:lstStyle/>
                    <a:p>
                      <a:r>
                        <a:rPr lang="nn-NO" dirty="0"/>
                        <a:t>Energisentral</a:t>
                      </a:r>
                    </a:p>
                  </a:txBody>
                  <a:tcPr/>
                </a:tc>
                <a:tc>
                  <a:txBody>
                    <a:bodyPr/>
                    <a:lstStyle/>
                    <a:p>
                      <a:r>
                        <a:rPr lang="nn-NO" dirty="0"/>
                        <a:t>VP kapasitet (kW)</a:t>
                      </a:r>
                    </a:p>
                  </a:txBody>
                  <a:tcPr/>
                </a:tc>
                <a:tc>
                  <a:txBody>
                    <a:bodyPr/>
                    <a:lstStyle/>
                    <a:p>
                      <a:r>
                        <a:rPr lang="nn-NO" dirty="0"/>
                        <a:t>EL-kjel</a:t>
                      </a:r>
                      <a:r>
                        <a:rPr lang="nn-NO" baseline="0" dirty="0"/>
                        <a:t> (kW)</a:t>
                      </a:r>
                      <a:endParaRPr lang="nn-NO" dirty="0"/>
                    </a:p>
                  </a:txBody>
                  <a:tcPr/>
                </a:tc>
                <a:extLst>
                  <a:ext uri="{0D108BD9-81ED-4DB2-BD59-A6C34878D82A}">
                    <a16:rowId xmlns:a16="http://schemas.microsoft.com/office/drawing/2014/main" val="1685358904"/>
                  </a:ext>
                </a:extLst>
              </a:tr>
              <a:tr h="370840">
                <a:tc>
                  <a:txBody>
                    <a:bodyPr/>
                    <a:lstStyle/>
                    <a:p>
                      <a:r>
                        <a:rPr lang="nn-NO" dirty="0"/>
                        <a:t>E1</a:t>
                      </a:r>
                    </a:p>
                  </a:txBody>
                  <a:tcPr/>
                </a:tc>
                <a:tc>
                  <a:txBody>
                    <a:bodyPr/>
                    <a:lstStyle/>
                    <a:p>
                      <a:r>
                        <a:rPr lang="nn-NO" dirty="0"/>
                        <a:t>310</a:t>
                      </a:r>
                    </a:p>
                  </a:txBody>
                  <a:tcPr/>
                </a:tc>
                <a:tc>
                  <a:txBody>
                    <a:bodyPr/>
                    <a:lstStyle/>
                    <a:p>
                      <a:r>
                        <a:rPr lang="nn-NO" dirty="0"/>
                        <a:t>630</a:t>
                      </a:r>
                    </a:p>
                  </a:txBody>
                  <a:tcPr/>
                </a:tc>
                <a:extLst>
                  <a:ext uri="{0D108BD9-81ED-4DB2-BD59-A6C34878D82A}">
                    <a16:rowId xmlns:a16="http://schemas.microsoft.com/office/drawing/2014/main" val="3601990902"/>
                  </a:ext>
                </a:extLst>
              </a:tr>
              <a:tr h="370840">
                <a:tc>
                  <a:txBody>
                    <a:bodyPr/>
                    <a:lstStyle/>
                    <a:p>
                      <a:r>
                        <a:rPr lang="nn-NO" dirty="0"/>
                        <a:t>E3</a:t>
                      </a:r>
                    </a:p>
                  </a:txBody>
                  <a:tcPr/>
                </a:tc>
                <a:tc>
                  <a:txBody>
                    <a:bodyPr/>
                    <a:lstStyle/>
                    <a:p>
                      <a:r>
                        <a:rPr lang="nn-NO" dirty="0"/>
                        <a:t>700</a:t>
                      </a:r>
                    </a:p>
                  </a:txBody>
                  <a:tcPr/>
                </a:tc>
                <a:tc>
                  <a:txBody>
                    <a:bodyPr/>
                    <a:lstStyle/>
                    <a:p>
                      <a:r>
                        <a:rPr lang="nn-NO" dirty="0"/>
                        <a:t>250</a:t>
                      </a:r>
                    </a:p>
                  </a:txBody>
                  <a:tcPr/>
                </a:tc>
                <a:extLst>
                  <a:ext uri="{0D108BD9-81ED-4DB2-BD59-A6C34878D82A}">
                    <a16:rowId xmlns:a16="http://schemas.microsoft.com/office/drawing/2014/main" val="140951206"/>
                  </a:ext>
                </a:extLst>
              </a:tr>
              <a:tr h="370840">
                <a:tc>
                  <a:txBody>
                    <a:bodyPr/>
                    <a:lstStyle/>
                    <a:p>
                      <a:r>
                        <a:rPr lang="nn-NO" dirty="0"/>
                        <a:t>E10</a:t>
                      </a:r>
                    </a:p>
                  </a:txBody>
                  <a:tcPr/>
                </a:tc>
                <a:tc>
                  <a:txBody>
                    <a:bodyPr/>
                    <a:lstStyle/>
                    <a:p>
                      <a:r>
                        <a:rPr lang="nn-NO" dirty="0"/>
                        <a:t>75</a:t>
                      </a:r>
                    </a:p>
                  </a:txBody>
                  <a:tcPr/>
                </a:tc>
                <a:tc>
                  <a:txBody>
                    <a:bodyPr/>
                    <a:lstStyle/>
                    <a:p>
                      <a:r>
                        <a:rPr lang="nn-NO" dirty="0"/>
                        <a:t>180</a:t>
                      </a:r>
                    </a:p>
                  </a:txBody>
                  <a:tcPr/>
                </a:tc>
                <a:extLst>
                  <a:ext uri="{0D108BD9-81ED-4DB2-BD59-A6C34878D82A}">
                    <a16:rowId xmlns:a16="http://schemas.microsoft.com/office/drawing/2014/main" val="1696784092"/>
                  </a:ext>
                </a:extLst>
              </a:tr>
              <a:tr h="185420">
                <a:tc>
                  <a:txBody>
                    <a:bodyPr/>
                    <a:lstStyle/>
                    <a:p>
                      <a:r>
                        <a:rPr lang="nn-NO" dirty="0"/>
                        <a:t>E12</a:t>
                      </a:r>
                    </a:p>
                  </a:txBody>
                  <a:tcPr/>
                </a:tc>
                <a:tc>
                  <a:txBody>
                    <a:bodyPr/>
                    <a:lstStyle/>
                    <a:p>
                      <a:r>
                        <a:rPr lang="nn-NO" dirty="0"/>
                        <a:t>320</a:t>
                      </a:r>
                    </a:p>
                  </a:txBody>
                  <a:tcPr/>
                </a:tc>
                <a:tc>
                  <a:txBody>
                    <a:bodyPr/>
                    <a:lstStyle/>
                    <a:p>
                      <a:endParaRPr lang="nn-NO" dirty="0"/>
                    </a:p>
                  </a:txBody>
                  <a:tcPr/>
                </a:tc>
                <a:extLst>
                  <a:ext uri="{0D108BD9-81ED-4DB2-BD59-A6C34878D82A}">
                    <a16:rowId xmlns:a16="http://schemas.microsoft.com/office/drawing/2014/main" val="3054655009"/>
                  </a:ext>
                </a:extLst>
              </a:tr>
              <a:tr h="1854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n-NO" dirty="0"/>
                        <a:t>E14</a:t>
                      </a:r>
                    </a:p>
                  </a:txBody>
                  <a:tcPr/>
                </a:tc>
                <a:tc>
                  <a:txBody>
                    <a:bodyPr/>
                    <a:lstStyle/>
                    <a:p>
                      <a:r>
                        <a:rPr lang="nn-NO" dirty="0"/>
                        <a:t>65</a:t>
                      </a:r>
                    </a:p>
                  </a:txBody>
                  <a:tcPr/>
                </a:tc>
                <a:tc>
                  <a:txBody>
                    <a:bodyPr/>
                    <a:lstStyle/>
                    <a:p>
                      <a:r>
                        <a:rPr lang="nn-NO" dirty="0"/>
                        <a:t>150</a:t>
                      </a:r>
                    </a:p>
                  </a:txBody>
                  <a:tcPr/>
                </a:tc>
                <a:extLst>
                  <a:ext uri="{0D108BD9-81ED-4DB2-BD59-A6C34878D82A}">
                    <a16:rowId xmlns:a16="http://schemas.microsoft.com/office/drawing/2014/main" val="1930776555"/>
                  </a:ext>
                </a:extLst>
              </a:tr>
              <a:tr h="370840">
                <a:tc>
                  <a:txBody>
                    <a:bodyPr/>
                    <a:lstStyle/>
                    <a:p>
                      <a:r>
                        <a:rPr lang="nn-NO" dirty="0"/>
                        <a:t>E15</a:t>
                      </a:r>
                    </a:p>
                  </a:txBody>
                  <a:tcPr/>
                </a:tc>
                <a:tc>
                  <a:txBody>
                    <a:bodyPr/>
                    <a:lstStyle/>
                    <a:p>
                      <a:r>
                        <a:rPr lang="nn-NO" dirty="0"/>
                        <a:t>320</a:t>
                      </a:r>
                    </a:p>
                  </a:txBody>
                  <a:tcPr/>
                </a:tc>
                <a:tc>
                  <a:txBody>
                    <a:bodyPr/>
                    <a:lstStyle/>
                    <a:p>
                      <a:r>
                        <a:rPr lang="nn-NO" dirty="0"/>
                        <a:t>675</a:t>
                      </a:r>
                    </a:p>
                  </a:txBody>
                  <a:tcPr/>
                </a:tc>
                <a:extLst>
                  <a:ext uri="{0D108BD9-81ED-4DB2-BD59-A6C34878D82A}">
                    <a16:rowId xmlns:a16="http://schemas.microsoft.com/office/drawing/2014/main" val="3460865078"/>
                  </a:ext>
                </a:extLst>
              </a:tr>
            </a:tbl>
          </a:graphicData>
        </a:graphic>
      </p:graphicFrame>
      <p:sp>
        <p:nvSpPr>
          <p:cNvPr id="5" name="TekstSylinder 4"/>
          <p:cNvSpPr txBox="1"/>
          <p:nvPr/>
        </p:nvSpPr>
        <p:spPr>
          <a:xfrm>
            <a:off x="6682434" y="4451801"/>
            <a:ext cx="2351838" cy="338554"/>
          </a:xfrm>
          <a:prstGeom prst="rect">
            <a:avLst/>
          </a:prstGeom>
          <a:solidFill>
            <a:schemeClr val="accent4">
              <a:lumMod val="20000"/>
              <a:lumOff val="80000"/>
            </a:schemeClr>
          </a:solidFill>
        </p:spPr>
        <p:txBody>
          <a:bodyPr wrap="square" rtlCol="0">
            <a:spAutoFit/>
          </a:bodyPr>
          <a:lstStyle/>
          <a:p>
            <a:pPr marL="171450" indent="-171450">
              <a:buFont typeface="Arial" panose="020B0604020202020204" pitchFamily="34" charset="0"/>
              <a:buChar char="•"/>
            </a:pPr>
            <a:r>
              <a:rPr lang="nn-NO" sz="800" dirty="0"/>
              <a:t>UFAS produserte i overkant av </a:t>
            </a:r>
            <a:r>
              <a:rPr lang="nn-NO" sz="800" b="1" dirty="0"/>
              <a:t>4 GWh </a:t>
            </a:r>
            <a:r>
              <a:rPr lang="nn-NO" sz="800" dirty="0"/>
              <a:t>i 2019</a:t>
            </a:r>
          </a:p>
          <a:p>
            <a:pPr marL="171450" indent="-171450">
              <a:buFont typeface="Arial" panose="020B0604020202020204" pitchFamily="34" charset="0"/>
              <a:buChar char="•"/>
            </a:pPr>
            <a:r>
              <a:rPr lang="nn-NO" sz="800" dirty="0"/>
              <a:t>ES3 alene produserte </a:t>
            </a:r>
            <a:r>
              <a:rPr lang="nn-NO" sz="800" dirty="0" err="1"/>
              <a:t>ca</a:t>
            </a:r>
            <a:r>
              <a:rPr lang="nn-NO" sz="800" dirty="0"/>
              <a:t>  </a:t>
            </a:r>
            <a:r>
              <a:rPr lang="nn-NO" sz="800" b="1" dirty="0"/>
              <a:t>1,5 GWh </a:t>
            </a:r>
            <a:r>
              <a:rPr lang="nn-NO" sz="800" dirty="0"/>
              <a:t>i 2019</a:t>
            </a:r>
          </a:p>
        </p:txBody>
      </p:sp>
      <p:sp>
        <p:nvSpPr>
          <p:cNvPr id="3" name="TekstSylinder 2"/>
          <p:cNvSpPr txBox="1"/>
          <p:nvPr/>
        </p:nvSpPr>
        <p:spPr>
          <a:xfrm>
            <a:off x="3247948" y="4264762"/>
            <a:ext cx="2103224" cy="369332"/>
          </a:xfrm>
          <a:prstGeom prst="rect">
            <a:avLst/>
          </a:prstGeom>
          <a:noFill/>
        </p:spPr>
        <p:txBody>
          <a:bodyPr wrap="square" rtlCol="0">
            <a:spAutoFit/>
          </a:bodyPr>
          <a:lstStyle/>
          <a:p>
            <a:r>
              <a:rPr lang="nn-NO" dirty="0"/>
              <a:t>1 790 kW ~ 1,8 MW</a:t>
            </a:r>
          </a:p>
        </p:txBody>
      </p:sp>
    </p:spTree>
    <p:extLst>
      <p:ext uri="{BB962C8B-B14F-4D97-AF65-F5344CB8AC3E}">
        <p14:creationId xmlns:p14="http://schemas.microsoft.com/office/powerpoint/2010/main" val="3143914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009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n-NO" dirty="0"/>
              <a:t>Innhald</a:t>
            </a:r>
          </a:p>
        </p:txBody>
      </p:sp>
      <p:sp>
        <p:nvSpPr>
          <p:cNvPr id="6" name="TekstSylinder 5"/>
          <p:cNvSpPr txBox="1"/>
          <p:nvPr/>
        </p:nvSpPr>
        <p:spPr>
          <a:xfrm>
            <a:off x="1126541" y="1397203"/>
            <a:ext cx="6912864" cy="3416320"/>
          </a:xfrm>
          <a:prstGeom prst="rect">
            <a:avLst/>
          </a:prstGeom>
          <a:noFill/>
        </p:spPr>
        <p:txBody>
          <a:bodyPr wrap="square" rtlCol="0">
            <a:spAutoFit/>
          </a:bodyPr>
          <a:lstStyle/>
          <a:p>
            <a:pPr marL="285750" indent="-285750">
              <a:buFont typeface="Arial" panose="020B0604020202020204" pitchFamily="34" charset="0"/>
              <a:buChar char="•"/>
            </a:pPr>
            <a:r>
              <a:rPr lang="nn-NO" dirty="0"/>
              <a:t>Prosjektrapportering</a:t>
            </a:r>
          </a:p>
          <a:p>
            <a:pPr marL="742950" lvl="1" indent="-285750">
              <a:buFont typeface="Arial" panose="020B0604020202020204" pitchFamily="34" charset="0"/>
              <a:buChar char="•"/>
            </a:pPr>
            <a:r>
              <a:rPr lang="nn-NO" dirty="0" err="1"/>
              <a:t>Alvehaugen</a:t>
            </a:r>
            <a:r>
              <a:rPr lang="nn-NO" dirty="0"/>
              <a:t>, ES12</a:t>
            </a:r>
          </a:p>
          <a:p>
            <a:pPr marL="742950" lvl="1" indent="-285750">
              <a:buFont typeface="Arial" panose="020B0604020202020204" pitchFamily="34" charset="0"/>
              <a:buChar char="•"/>
            </a:pPr>
            <a:endParaRPr lang="nn-NO" dirty="0"/>
          </a:p>
          <a:p>
            <a:pPr marL="285750" indent="-285750">
              <a:buFont typeface="Arial" panose="020B0604020202020204" pitchFamily="34" charset="0"/>
              <a:buChar char="•"/>
            </a:pPr>
            <a:r>
              <a:rPr lang="nn-NO" dirty="0"/>
              <a:t>Orienteringssaker</a:t>
            </a:r>
          </a:p>
          <a:p>
            <a:pPr marL="742950" lvl="1" indent="-285750">
              <a:buFont typeface="Arial" panose="020B0604020202020204" pitchFamily="34" charset="0"/>
              <a:buChar char="•"/>
            </a:pPr>
            <a:r>
              <a:rPr lang="nn-NO" dirty="0"/>
              <a:t>SUFH</a:t>
            </a:r>
          </a:p>
          <a:p>
            <a:pPr marL="742950" lvl="1" indent="-285750">
              <a:buFont typeface="Arial" panose="020B0604020202020204" pitchFamily="34" charset="0"/>
              <a:buChar char="•"/>
            </a:pPr>
            <a:r>
              <a:rPr lang="nn-NO" dirty="0"/>
              <a:t>Ulstein Kyrkje</a:t>
            </a:r>
          </a:p>
          <a:p>
            <a:pPr marL="742950" lvl="1" indent="-285750">
              <a:buFont typeface="Arial" panose="020B0604020202020204" pitchFamily="34" charset="0"/>
              <a:buChar char="•"/>
            </a:pPr>
            <a:r>
              <a:rPr lang="nn-NO" dirty="0"/>
              <a:t>Snøsmelt Bjørndalsvegen Park</a:t>
            </a:r>
          </a:p>
          <a:p>
            <a:pPr marL="742950" lvl="1" indent="-285750">
              <a:buFont typeface="Arial" panose="020B0604020202020204" pitchFamily="34" charset="0"/>
              <a:buChar char="•"/>
            </a:pPr>
            <a:r>
              <a:rPr lang="nn-NO" dirty="0" err="1"/>
              <a:t>Holsekervegen</a:t>
            </a:r>
            <a:r>
              <a:rPr lang="nn-NO" dirty="0"/>
              <a:t> - ES14</a:t>
            </a:r>
          </a:p>
          <a:p>
            <a:pPr marL="742950" lvl="1" indent="-285750">
              <a:buFont typeface="Arial" panose="020B0604020202020204" pitchFamily="34" charset="0"/>
              <a:buChar char="•"/>
            </a:pPr>
            <a:r>
              <a:rPr lang="nn-NO" dirty="0"/>
              <a:t>Sjøgata 2 - ES1</a:t>
            </a:r>
          </a:p>
          <a:p>
            <a:pPr marL="285750" indent="-285750">
              <a:buFont typeface="Arial" panose="020B0604020202020204" pitchFamily="34" charset="0"/>
              <a:buChar char="•"/>
            </a:pPr>
            <a:endParaRPr lang="nn-NO" dirty="0"/>
          </a:p>
          <a:p>
            <a:pPr marL="742950" lvl="1" indent="-285750">
              <a:buFont typeface="Arial" panose="020B0604020202020204" pitchFamily="34" charset="0"/>
              <a:buChar char="•"/>
            </a:pPr>
            <a:endParaRPr lang="nn-NO" dirty="0"/>
          </a:p>
          <a:p>
            <a:pPr marL="742950" lvl="1" indent="-285750">
              <a:buFont typeface="Arial" panose="020B0604020202020204" pitchFamily="34" charset="0"/>
              <a:buChar char="•"/>
            </a:pPr>
            <a:endParaRPr lang="nn-NO" dirty="0"/>
          </a:p>
        </p:txBody>
      </p:sp>
    </p:spTree>
    <p:extLst>
      <p:ext uri="{BB962C8B-B14F-4D97-AF65-F5344CB8AC3E}">
        <p14:creationId xmlns:p14="http://schemas.microsoft.com/office/powerpoint/2010/main" val="424484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err="1"/>
              <a:t>Alvehaugen</a:t>
            </a:r>
            <a:endParaRPr lang="nn-NO"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30984" y="1620114"/>
            <a:ext cx="2838595" cy="2128947"/>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07" y="1265290"/>
            <a:ext cx="3781502" cy="2836126"/>
          </a:xfrm>
          <a:prstGeom prst="rect">
            <a:avLst/>
          </a:prstGeom>
        </p:spPr>
      </p:pic>
      <p:pic>
        <p:nvPicPr>
          <p:cNvPr id="5" name="Bilde 4"/>
          <p:cNvPicPr>
            <a:picLocks noChangeAspect="1"/>
          </p:cNvPicPr>
          <p:nvPr/>
        </p:nvPicPr>
        <p:blipFill rotWithShape="1">
          <a:blip r:embed="rId5">
            <a:extLst>
              <a:ext uri="{28A0092B-C50C-407E-A947-70E740481C1C}">
                <a14:useLocalDpi xmlns:a14="http://schemas.microsoft.com/office/drawing/2010/main" val="0"/>
              </a:ext>
            </a:extLst>
          </a:blip>
          <a:srcRect l="6259" r="1279"/>
          <a:stretch/>
        </p:blipFill>
        <p:spPr>
          <a:xfrm rot="5400000">
            <a:off x="6315988" y="1513089"/>
            <a:ext cx="2624541" cy="2128943"/>
          </a:xfrm>
          <a:prstGeom prst="rect">
            <a:avLst/>
          </a:prstGeom>
        </p:spPr>
      </p:pic>
      <p:sp>
        <p:nvSpPr>
          <p:cNvPr id="6" name="TekstSylinder 5"/>
          <p:cNvSpPr txBox="1"/>
          <p:nvPr/>
        </p:nvSpPr>
        <p:spPr>
          <a:xfrm>
            <a:off x="399608" y="4239710"/>
            <a:ext cx="6015147" cy="707886"/>
          </a:xfrm>
          <a:prstGeom prst="rect">
            <a:avLst/>
          </a:prstGeom>
          <a:solidFill>
            <a:schemeClr val="accent4">
              <a:lumMod val="20000"/>
              <a:lumOff val="80000"/>
            </a:schemeClr>
          </a:solidFill>
        </p:spPr>
        <p:txBody>
          <a:bodyPr wrap="square" rtlCol="0">
            <a:spAutoFit/>
          </a:bodyPr>
          <a:lstStyle/>
          <a:p>
            <a:r>
              <a:rPr lang="nn-NO" sz="800" dirty="0" err="1"/>
              <a:t>Kontainer</a:t>
            </a:r>
            <a:r>
              <a:rPr lang="nn-NO" sz="800" dirty="0"/>
              <a:t> satt på plass den 15.10.20.</a:t>
            </a:r>
          </a:p>
          <a:p>
            <a:r>
              <a:rPr lang="nn-NO" sz="800" dirty="0"/>
              <a:t>Trykktesting av rørene som var lagt tidlegare i år ble utsatt </a:t>
            </a:r>
            <a:r>
              <a:rPr lang="nn-NO" sz="800" dirty="0" err="1"/>
              <a:t>pga</a:t>
            </a:r>
            <a:r>
              <a:rPr lang="nn-NO" sz="800" dirty="0"/>
              <a:t> av risiko for frysing og for å unngå store </a:t>
            </a:r>
            <a:r>
              <a:rPr lang="nn-NO" sz="800" dirty="0" err="1"/>
              <a:t>gjennomførsingshull</a:t>
            </a:r>
            <a:r>
              <a:rPr lang="nn-NO" sz="800" dirty="0"/>
              <a:t> i </a:t>
            </a:r>
            <a:r>
              <a:rPr lang="nn-NO" sz="800" dirty="0" err="1"/>
              <a:t>kontainergulv</a:t>
            </a:r>
            <a:r>
              <a:rPr lang="nn-NO" sz="800" dirty="0"/>
              <a:t>.</a:t>
            </a:r>
          </a:p>
          <a:p>
            <a:endParaRPr lang="nn-NO" sz="800" dirty="0"/>
          </a:p>
          <a:p>
            <a:endParaRPr lang="nn-NO" sz="800" dirty="0"/>
          </a:p>
          <a:p>
            <a:endParaRPr lang="nn-NO" sz="800" dirty="0"/>
          </a:p>
        </p:txBody>
      </p:sp>
      <p:pic>
        <p:nvPicPr>
          <p:cNvPr id="7" name="Bilde 6"/>
          <p:cNvPicPr>
            <a:picLocks noChangeAspect="1"/>
          </p:cNvPicPr>
          <p:nvPr/>
        </p:nvPicPr>
        <p:blipFill rotWithShape="1">
          <a:blip r:embed="rId6">
            <a:extLst>
              <a:ext uri="{28A0092B-C50C-407E-A947-70E740481C1C}">
                <a14:useLocalDpi xmlns:a14="http://schemas.microsoft.com/office/drawing/2010/main" val="0"/>
              </a:ext>
            </a:extLst>
          </a:blip>
          <a:srcRect b="42122"/>
          <a:stretch/>
        </p:blipFill>
        <p:spPr>
          <a:xfrm>
            <a:off x="6563788" y="4023449"/>
            <a:ext cx="2128944" cy="924147"/>
          </a:xfrm>
          <a:prstGeom prst="rect">
            <a:avLst/>
          </a:prstGeom>
        </p:spPr>
      </p:pic>
    </p:spTree>
    <p:extLst>
      <p:ext uri="{BB962C8B-B14F-4D97-AF65-F5344CB8AC3E}">
        <p14:creationId xmlns:p14="http://schemas.microsoft.com/office/powerpoint/2010/main" val="3753149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err="1"/>
              <a:t>Alvehaugen</a:t>
            </a:r>
            <a:endParaRPr lang="nn-NO"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56085" y="1703736"/>
            <a:ext cx="3665610" cy="2749208"/>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8540" y="1703736"/>
            <a:ext cx="3665610" cy="2749208"/>
          </a:xfrm>
          <a:prstGeom prst="rect">
            <a:avLst/>
          </a:prstGeom>
        </p:spPr>
      </p:pic>
      <p:sp>
        <p:nvSpPr>
          <p:cNvPr id="5" name="TekstSylinder 4"/>
          <p:cNvSpPr txBox="1"/>
          <p:nvPr/>
        </p:nvSpPr>
        <p:spPr>
          <a:xfrm>
            <a:off x="6505502" y="1235487"/>
            <a:ext cx="2177802" cy="1938992"/>
          </a:xfrm>
          <a:prstGeom prst="rect">
            <a:avLst/>
          </a:prstGeom>
          <a:solidFill>
            <a:schemeClr val="accent4">
              <a:lumMod val="20000"/>
              <a:lumOff val="80000"/>
            </a:schemeClr>
          </a:solidFill>
        </p:spPr>
        <p:txBody>
          <a:bodyPr wrap="square" rtlCol="0">
            <a:spAutoFit/>
          </a:bodyPr>
          <a:lstStyle/>
          <a:p>
            <a:pPr marL="171450" indent="-171450">
              <a:buFont typeface="Arial" panose="020B0604020202020204" pitchFamily="34" charset="0"/>
              <a:buChar char="•"/>
            </a:pPr>
            <a:r>
              <a:rPr lang="nn-NO" sz="800" dirty="0"/>
              <a:t>Trykktesting av rørene som var lagt tidlegare i år var utsatt </a:t>
            </a:r>
            <a:r>
              <a:rPr lang="nn-NO" sz="800" dirty="0" err="1"/>
              <a:t>pga</a:t>
            </a:r>
            <a:r>
              <a:rPr lang="nn-NO" sz="800" dirty="0"/>
              <a:t> av risiko for frysing.</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Vellykka trykktesting av røra frå </a:t>
            </a:r>
            <a:r>
              <a:rPr lang="nn-NO" sz="800" dirty="0" err="1"/>
              <a:t>kontainer</a:t>
            </a:r>
            <a:r>
              <a:rPr lang="nn-NO" sz="800" dirty="0"/>
              <a:t> til </a:t>
            </a:r>
            <a:r>
              <a:rPr lang="nn-NO" sz="800" dirty="0" err="1"/>
              <a:t>Holsekerdalen</a:t>
            </a:r>
            <a:r>
              <a:rPr lang="nn-NO" sz="800" dirty="0"/>
              <a:t> utført 30.10-02.11</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Det ble påvist lekkasje i </a:t>
            </a:r>
            <a:r>
              <a:rPr lang="nn-NO" sz="800" dirty="0" err="1"/>
              <a:t>ett</a:t>
            </a:r>
            <a:r>
              <a:rPr lang="nn-NO" sz="800" dirty="0"/>
              <a:t> av røra mellom </a:t>
            </a:r>
            <a:r>
              <a:rPr lang="nn-NO" sz="800" dirty="0" err="1"/>
              <a:t>kontainer</a:t>
            </a:r>
            <a:r>
              <a:rPr lang="nn-NO" sz="800" dirty="0"/>
              <a:t> og bort til </a:t>
            </a:r>
            <a:r>
              <a:rPr lang="nn-NO" sz="800" dirty="0" err="1"/>
              <a:t>hovedbygning</a:t>
            </a:r>
            <a:endParaRPr lang="nn-NO" sz="800" dirty="0"/>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err="1"/>
              <a:t>Utbedret</a:t>
            </a:r>
            <a:r>
              <a:rPr lang="nn-NO" sz="800" dirty="0"/>
              <a:t> av Aurvoll Furesund i Desember 2020</a:t>
            </a:r>
          </a:p>
          <a:p>
            <a:endParaRPr lang="nn-NO" sz="800" dirty="0"/>
          </a:p>
          <a:p>
            <a:endParaRPr lang="nn-NO" sz="800" dirty="0"/>
          </a:p>
          <a:p>
            <a:endParaRPr lang="nn-NO" sz="800" dirty="0"/>
          </a:p>
        </p:txBody>
      </p:sp>
      <p:pic>
        <p:nvPicPr>
          <p:cNvPr id="6" name="Bilete 5">
            <a:extLst>
              <a:ext uri="{FF2B5EF4-FFF2-40B4-BE49-F238E27FC236}">
                <a16:creationId xmlns:a16="http://schemas.microsoft.com/office/drawing/2014/main" id="{3A5DBC22-2F62-4C80-81F8-A198FBDC9F50}"/>
              </a:ext>
            </a:extLst>
          </p:cNvPr>
          <p:cNvPicPr>
            <a:picLocks noChangeAspect="1"/>
          </p:cNvPicPr>
          <p:nvPr/>
        </p:nvPicPr>
        <p:blipFill>
          <a:blip r:embed="rId5"/>
          <a:stretch>
            <a:fillRect/>
          </a:stretch>
        </p:blipFill>
        <p:spPr>
          <a:xfrm>
            <a:off x="6505502" y="3277795"/>
            <a:ext cx="2177802" cy="1633350"/>
          </a:xfrm>
          <a:prstGeom prst="rect">
            <a:avLst/>
          </a:prstGeom>
        </p:spPr>
      </p:pic>
    </p:spTree>
    <p:extLst>
      <p:ext uri="{BB962C8B-B14F-4D97-AF65-F5344CB8AC3E}">
        <p14:creationId xmlns:p14="http://schemas.microsoft.com/office/powerpoint/2010/main" val="3851905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621234" y="1019102"/>
            <a:ext cx="7440842" cy="258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2" name="Tittel 1"/>
          <p:cNvSpPr>
            <a:spLocks noGrp="1"/>
          </p:cNvSpPr>
          <p:nvPr>
            <p:ph type="title"/>
          </p:nvPr>
        </p:nvSpPr>
        <p:spPr/>
        <p:txBody>
          <a:bodyPr/>
          <a:lstStyle/>
          <a:p>
            <a:r>
              <a:rPr lang="nn-NO" dirty="0" err="1"/>
              <a:t>Alvehaugen</a:t>
            </a:r>
            <a:r>
              <a:rPr lang="nn-NO" dirty="0"/>
              <a:t> - Budsjett</a:t>
            </a:r>
          </a:p>
        </p:txBody>
      </p:sp>
      <p:sp>
        <p:nvSpPr>
          <p:cNvPr id="5" name="TekstSylinder 4"/>
          <p:cNvSpPr txBox="1"/>
          <p:nvPr/>
        </p:nvSpPr>
        <p:spPr>
          <a:xfrm>
            <a:off x="4711602" y="1019102"/>
            <a:ext cx="3200225" cy="3046988"/>
          </a:xfrm>
          <a:prstGeom prst="rect">
            <a:avLst/>
          </a:prstGeom>
          <a:solidFill>
            <a:schemeClr val="accent4">
              <a:lumMod val="20000"/>
              <a:lumOff val="80000"/>
            </a:schemeClr>
          </a:solidFill>
        </p:spPr>
        <p:txBody>
          <a:bodyPr wrap="square" rtlCol="0">
            <a:spAutoFit/>
          </a:bodyPr>
          <a:lstStyle/>
          <a:p>
            <a:pPr marL="171450" indent="-171450">
              <a:buFont typeface="Arial" panose="020B0604020202020204" pitchFamily="34" charset="0"/>
              <a:buChar char="•"/>
            </a:pPr>
            <a:r>
              <a:rPr lang="nn-NO" sz="800" dirty="0"/>
              <a:t>Noverande investeringsbudsjett 3 800 000</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Merket gult  - </a:t>
            </a:r>
            <a:r>
              <a:rPr lang="nn-NO" sz="800" dirty="0" err="1"/>
              <a:t>estimat</a:t>
            </a:r>
            <a:endParaRPr lang="nn-NO" sz="800" dirty="0"/>
          </a:p>
          <a:p>
            <a:endParaRPr lang="nn-NO" sz="800" dirty="0"/>
          </a:p>
          <a:p>
            <a:pPr marL="171450" indent="-171450">
              <a:buFont typeface="Arial" panose="020B0604020202020204" pitchFamily="34" charset="0"/>
              <a:buChar char="•"/>
            </a:pPr>
            <a:r>
              <a:rPr lang="nn-NO" sz="800" dirty="0"/>
              <a:t>Utfordrande å få oversikt over kor alle kostander er fakturert og kva som går inn i </a:t>
            </a:r>
            <a:r>
              <a:rPr lang="nn-NO" sz="800" dirty="0" err="1"/>
              <a:t>driftreknskap</a:t>
            </a:r>
            <a:r>
              <a:rPr lang="nn-NO" sz="800" dirty="0"/>
              <a:t> og </a:t>
            </a:r>
            <a:r>
              <a:rPr lang="nn-NO" sz="800" dirty="0" err="1"/>
              <a:t>investeringsreknskap</a:t>
            </a:r>
            <a:r>
              <a:rPr lang="nn-NO" sz="800" dirty="0"/>
              <a:t>. Per no ser det ut til at det er fakturert 630 000 til infrastruktur og 250 000 i anleggsbidrag til Ulstein Kommune.</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err="1"/>
              <a:t>Forsinking</a:t>
            </a:r>
            <a:r>
              <a:rPr lang="nn-NO" sz="800" dirty="0"/>
              <a:t> av ferdigstilling:</a:t>
            </a:r>
          </a:p>
          <a:p>
            <a:pPr marL="628650" lvl="1" indent="-171450">
              <a:buFont typeface="Arial" panose="020B0604020202020204" pitchFamily="34" charset="0"/>
              <a:buChar char="•"/>
            </a:pPr>
            <a:r>
              <a:rPr lang="nn-NO" sz="800" dirty="0" err="1"/>
              <a:t>Kontraktuell</a:t>
            </a:r>
            <a:r>
              <a:rPr lang="nn-NO" sz="800" dirty="0"/>
              <a:t> ferdigstilling frå Øen Kuldeteknikk: 18.09.20</a:t>
            </a:r>
          </a:p>
          <a:p>
            <a:pPr marL="628650" lvl="1" indent="-171450">
              <a:buFont typeface="Arial" panose="020B0604020202020204" pitchFamily="34" charset="0"/>
              <a:buChar char="•"/>
            </a:pPr>
            <a:r>
              <a:rPr lang="nn-NO" sz="800" dirty="0"/>
              <a:t>Noe </a:t>
            </a:r>
            <a:r>
              <a:rPr lang="nn-NO" sz="800" dirty="0" err="1"/>
              <a:t>forsinking</a:t>
            </a:r>
            <a:r>
              <a:rPr lang="nn-NO" sz="800" dirty="0"/>
              <a:t> i produksjon hos Øen</a:t>
            </a:r>
          </a:p>
          <a:p>
            <a:pPr marL="628650" lvl="1" indent="-171450">
              <a:buFont typeface="Arial" panose="020B0604020202020204" pitchFamily="34" charset="0"/>
              <a:buChar char="•"/>
            </a:pPr>
            <a:r>
              <a:rPr lang="nn-NO" sz="800" dirty="0"/>
              <a:t>Tidkrevjande reinseprosess av varmeanlegget på </a:t>
            </a:r>
            <a:r>
              <a:rPr lang="nn-NO" sz="800" dirty="0" err="1"/>
              <a:t>Alvehaugen</a:t>
            </a:r>
            <a:endParaRPr lang="nn-NO" sz="800" dirty="0"/>
          </a:p>
          <a:p>
            <a:pPr marL="628650" lvl="1" indent="-171450">
              <a:buFont typeface="Arial" panose="020B0604020202020204" pitchFamily="34" charset="0"/>
              <a:buChar char="•"/>
            </a:pPr>
            <a:r>
              <a:rPr lang="nn-NO" sz="800" dirty="0"/>
              <a:t>Lekkasje i røyr under </a:t>
            </a:r>
            <a:r>
              <a:rPr lang="nn-NO" sz="800" dirty="0" err="1"/>
              <a:t>kontainer</a:t>
            </a:r>
            <a:r>
              <a:rPr lang="nn-NO" sz="800" dirty="0"/>
              <a:t> ferdig </a:t>
            </a:r>
            <a:r>
              <a:rPr lang="nn-NO" sz="800" dirty="0" err="1"/>
              <a:t>utbedret</a:t>
            </a:r>
            <a:r>
              <a:rPr lang="nn-NO" sz="800" dirty="0"/>
              <a:t> 15.12.20</a:t>
            </a:r>
          </a:p>
          <a:p>
            <a:pPr marL="628650" lvl="1"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Oppstart og </a:t>
            </a:r>
            <a:r>
              <a:rPr lang="nn-NO" sz="800" dirty="0" err="1"/>
              <a:t>testkjøyring</a:t>
            </a:r>
            <a:r>
              <a:rPr lang="nn-NO" sz="800" dirty="0"/>
              <a:t> jula 2020. Produksjon av energi frå veke 52</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err="1"/>
              <a:t>Enova</a:t>
            </a:r>
            <a:r>
              <a:rPr lang="nn-NO" sz="800" dirty="0"/>
              <a:t> støtte vil redusere investeringskostand for UFAS – </a:t>
            </a:r>
            <a:r>
              <a:rPr lang="nn-NO" sz="800" dirty="0" err="1"/>
              <a:t>oppad</a:t>
            </a:r>
            <a:r>
              <a:rPr lang="nn-NO" sz="800" dirty="0"/>
              <a:t> </a:t>
            </a:r>
            <a:r>
              <a:rPr lang="nn-NO" sz="800" dirty="0" err="1"/>
              <a:t>begrensa</a:t>
            </a:r>
            <a:r>
              <a:rPr lang="nn-NO" sz="800" dirty="0"/>
              <a:t> til 640 000 NOK</a:t>
            </a:r>
          </a:p>
          <a:p>
            <a:endParaRPr lang="nn-NO" sz="800" dirty="0"/>
          </a:p>
          <a:p>
            <a:endParaRPr lang="nn-NO" sz="800" dirty="0"/>
          </a:p>
          <a:p>
            <a:endParaRPr lang="nn-NO" sz="800" dirty="0"/>
          </a:p>
          <a:p>
            <a:endParaRPr lang="nn-NO" sz="800" dirty="0"/>
          </a:p>
        </p:txBody>
      </p:sp>
      <p:pic>
        <p:nvPicPr>
          <p:cNvPr id="4" name="Bilete 3">
            <a:extLst>
              <a:ext uri="{FF2B5EF4-FFF2-40B4-BE49-F238E27FC236}">
                <a16:creationId xmlns:a16="http://schemas.microsoft.com/office/drawing/2014/main" id="{59AEB97E-6C1A-45DA-9D34-B198D96C95B1}"/>
              </a:ext>
            </a:extLst>
          </p:cNvPr>
          <p:cNvPicPr>
            <a:picLocks noChangeAspect="1"/>
          </p:cNvPicPr>
          <p:nvPr/>
        </p:nvPicPr>
        <p:blipFill>
          <a:blip r:embed="rId3"/>
          <a:stretch>
            <a:fillRect/>
          </a:stretch>
        </p:blipFill>
        <p:spPr>
          <a:xfrm>
            <a:off x="1081924" y="1019102"/>
            <a:ext cx="2980571" cy="4042399"/>
          </a:xfrm>
          <a:prstGeom prst="rect">
            <a:avLst/>
          </a:prstGeom>
        </p:spPr>
      </p:pic>
    </p:spTree>
    <p:extLst>
      <p:ext uri="{BB962C8B-B14F-4D97-AF65-F5344CB8AC3E}">
        <p14:creationId xmlns:p14="http://schemas.microsoft.com/office/powerpoint/2010/main" val="1900588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err="1"/>
              <a:t>Alvehaugen</a:t>
            </a:r>
            <a:endParaRPr lang="nn-NO"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62585" y="1711020"/>
            <a:ext cx="3360798" cy="252060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42983" y="1711020"/>
            <a:ext cx="3360796" cy="2520598"/>
          </a:xfrm>
          <a:prstGeom prst="rect">
            <a:avLst/>
          </a:prstGeom>
        </p:spPr>
      </p:pic>
    </p:spTree>
    <p:extLst>
      <p:ext uri="{BB962C8B-B14F-4D97-AF65-F5344CB8AC3E}">
        <p14:creationId xmlns:p14="http://schemas.microsoft.com/office/powerpoint/2010/main" val="358750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849B2F-6D8C-43EB-8CEC-38C9E331943B}"/>
              </a:ext>
            </a:extLst>
          </p:cNvPr>
          <p:cNvSpPr>
            <a:spLocks noGrp="1"/>
          </p:cNvSpPr>
          <p:nvPr>
            <p:ph type="title"/>
          </p:nvPr>
        </p:nvSpPr>
        <p:spPr/>
        <p:txBody>
          <a:bodyPr/>
          <a:lstStyle/>
          <a:p>
            <a:r>
              <a:rPr lang="nn-NO" dirty="0"/>
              <a:t>Orienteringssaker</a:t>
            </a:r>
          </a:p>
        </p:txBody>
      </p:sp>
      <p:sp>
        <p:nvSpPr>
          <p:cNvPr id="3" name="Rektangel 2">
            <a:extLst>
              <a:ext uri="{FF2B5EF4-FFF2-40B4-BE49-F238E27FC236}">
                <a16:creationId xmlns:a16="http://schemas.microsoft.com/office/drawing/2014/main" id="{4D0DA8E9-4FD6-4B25-B45C-EBE5FE3FD6E8}"/>
              </a:ext>
            </a:extLst>
          </p:cNvPr>
          <p:cNvSpPr/>
          <p:nvPr/>
        </p:nvSpPr>
        <p:spPr>
          <a:xfrm>
            <a:off x="587829" y="1833086"/>
            <a:ext cx="4572000" cy="1477328"/>
          </a:xfrm>
          <a:prstGeom prst="rect">
            <a:avLst/>
          </a:prstGeom>
        </p:spPr>
        <p:txBody>
          <a:bodyPr>
            <a:spAutoFit/>
          </a:bodyPr>
          <a:lstStyle/>
          <a:p>
            <a:pPr marL="742950" lvl="1" indent="-285750">
              <a:buFont typeface="Arial" panose="020B0604020202020204" pitchFamily="34" charset="0"/>
              <a:buChar char="•"/>
            </a:pPr>
            <a:r>
              <a:rPr lang="nn-NO" dirty="0"/>
              <a:t>SUFH</a:t>
            </a:r>
          </a:p>
          <a:p>
            <a:pPr marL="742950" lvl="1" indent="-285750">
              <a:buFont typeface="Arial" panose="020B0604020202020204" pitchFamily="34" charset="0"/>
              <a:buChar char="•"/>
            </a:pPr>
            <a:r>
              <a:rPr lang="nn-NO" dirty="0"/>
              <a:t>Ulstein Kyrkje</a:t>
            </a:r>
          </a:p>
          <a:p>
            <a:pPr marL="742950" lvl="1" indent="-285750">
              <a:buFont typeface="Arial" panose="020B0604020202020204" pitchFamily="34" charset="0"/>
              <a:buChar char="•"/>
            </a:pPr>
            <a:r>
              <a:rPr lang="nn-NO" dirty="0"/>
              <a:t>Snøsmelt Bjørndalsvegen Park</a:t>
            </a:r>
          </a:p>
          <a:p>
            <a:pPr marL="742950" lvl="1" indent="-285750">
              <a:buFont typeface="Arial" panose="020B0604020202020204" pitchFamily="34" charset="0"/>
              <a:buChar char="•"/>
            </a:pPr>
            <a:r>
              <a:rPr lang="nn-NO" dirty="0" err="1"/>
              <a:t>Holsekervegen</a:t>
            </a:r>
            <a:r>
              <a:rPr lang="nn-NO" dirty="0"/>
              <a:t> - ES14</a:t>
            </a:r>
          </a:p>
          <a:p>
            <a:pPr marL="742950" lvl="1" indent="-285750">
              <a:buFont typeface="Arial" panose="020B0604020202020204" pitchFamily="34" charset="0"/>
              <a:buChar char="•"/>
            </a:pPr>
            <a:r>
              <a:rPr lang="nn-NO" dirty="0"/>
              <a:t>Sjøgata 2 - ES1</a:t>
            </a:r>
          </a:p>
        </p:txBody>
      </p:sp>
      <p:pic>
        <p:nvPicPr>
          <p:cNvPr id="5" name="Bilete 4">
            <a:extLst>
              <a:ext uri="{FF2B5EF4-FFF2-40B4-BE49-F238E27FC236}">
                <a16:creationId xmlns:a16="http://schemas.microsoft.com/office/drawing/2014/main" id="{D407918D-23E6-4907-99B2-C151BD007E80}"/>
              </a:ext>
            </a:extLst>
          </p:cNvPr>
          <p:cNvPicPr>
            <a:picLocks noChangeAspect="1"/>
          </p:cNvPicPr>
          <p:nvPr/>
        </p:nvPicPr>
        <p:blipFill>
          <a:blip r:embed="rId2"/>
          <a:stretch>
            <a:fillRect/>
          </a:stretch>
        </p:blipFill>
        <p:spPr>
          <a:xfrm rot="5400000">
            <a:off x="5228492" y="1770474"/>
            <a:ext cx="3269064" cy="2451798"/>
          </a:xfrm>
          <a:prstGeom prst="rect">
            <a:avLst/>
          </a:prstGeom>
        </p:spPr>
      </p:pic>
    </p:spTree>
    <p:extLst>
      <p:ext uri="{BB962C8B-B14F-4D97-AF65-F5344CB8AC3E}">
        <p14:creationId xmlns:p14="http://schemas.microsoft.com/office/powerpoint/2010/main" val="3543358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t>Repetisjon - tilleggsinfo</a:t>
            </a:r>
          </a:p>
        </p:txBody>
      </p:sp>
    </p:spTree>
    <p:extLst>
      <p:ext uri="{BB962C8B-B14F-4D97-AF65-F5344CB8AC3E}">
        <p14:creationId xmlns:p14="http://schemas.microsoft.com/office/powerpoint/2010/main" val="864696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t>Brannstasjonen</a:t>
            </a:r>
          </a:p>
        </p:txBody>
      </p:sp>
      <p:pic>
        <p:nvPicPr>
          <p:cNvPr id="4" name="Bilde 3"/>
          <p:cNvPicPr>
            <a:picLocks noChangeAspect="1"/>
          </p:cNvPicPr>
          <p:nvPr/>
        </p:nvPicPr>
        <p:blipFill>
          <a:blip r:embed="rId3"/>
          <a:stretch>
            <a:fillRect/>
          </a:stretch>
        </p:blipFill>
        <p:spPr>
          <a:xfrm>
            <a:off x="4452579" y="1299627"/>
            <a:ext cx="1941242" cy="1457098"/>
          </a:xfrm>
          <a:prstGeom prst="rect">
            <a:avLst/>
          </a:prstGeom>
        </p:spPr>
      </p:pic>
      <p:pic>
        <p:nvPicPr>
          <p:cNvPr id="5" name="Bilde 4"/>
          <p:cNvPicPr>
            <a:picLocks noChangeAspect="1"/>
          </p:cNvPicPr>
          <p:nvPr/>
        </p:nvPicPr>
        <p:blipFill>
          <a:blip r:embed="rId4"/>
          <a:stretch>
            <a:fillRect/>
          </a:stretch>
        </p:blipFill>
        <p:spPr>
          <a:xfrm>
            <a:off x="69931" y="1304362"/>
            <a:ext cx="4264744" cy="2904726"/>
          </a:xfrm>
          <a:prstGeom prst="rect">
            <a:avLst/>
          </a:prstGeom>
        </p:spPr>
      </p:pic>
      <p:pic>
        <p:nvPicPr>
          <p:cNvPr id="6" name="Bilde 5"/>
          <p:cNvPicPr>
            <a:picLocks noChangeAspect="1"/>
          </p:cNvPicPr>
          <p:nvPr/>
        </p:nvPicPr>
        <p:blipFill>
          <a:blip r:embed="rId5"/>
          <a:stretch>
            <a:fillRect/>
          </a:stretch>
        </p:blipFill>
        <p:spPr>
          <a:xfrm>
            <a:off x="4452579" y="2756725"/>
            <a:ext cx="1941242" cy="1457098"/>
          </a:xfrm>
          <a:prstGeom prst="rect">
            <a:avLst/>
          </a:prstGeom>
        </p:spPr>
      </p:pic>
      <p:sp>
        <p:nvSpPr>
          <p:cNvPr id="8" name="TekstSylinder 7"/>
          <p:cNvSpPr txBox="1"/>
          <p:nvPr/>
        </p:nvSpPr>
        <p:spPr>
          <a:xfrm>
            <a:off x="6539360" y="1304362"/>
            <a:ext cx="2499938" cy="1815882"/>
          </a:xfrm>
          <a:prstGeom prst="rect">
            <a:avLst/>
          </a:prstGeom>
          <a:solidFill>
            <a:schemeClr val="accent4">
              <a:lumMod val="20000"/>
              <a:lumOff val="80000"/>
            </a:schemeClr>
          </a:solidFill>
        </p:spPr>
        <p:txBody>
          <a:bodyPr wrap="square" rtlCol="0">
            <a:spAutoFit/>
          </a:bodyPr>
          <a:lstStyle/>
          <a:p>
            <a:pPr marL="171450" indent="-171450">
              <a:buFont typeface="Arial" panose="020B0604020202020204" pitchFamily="34" charset="0"/>
              <a:buChar char="•"/>
            </a:pPr>
            <a:r>
              <a:rPr lang="nn-NO" sz="800" dirty="0"/>
              <a:t>Byggestart satt til 01.12.20</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err="1"/>
              <a:t>Prosjektering</a:t>
            </a:r>
            <a:r>
              <a:rPr lang="nn-NO" sz="800" dirty="0"/>
              <a:t> røyrnett: Fjordvarme har starta på denne jobben</a:t>
            </a:r>
          </a:p>
          <a:p>
            <a:pPr marL="171450" indent="-171450">
              <a:buFont typeface="Arial" panose="020B0604020202020204" pitchFamily="34" charset="0"/>
              <a:buChar char="•"/>
            </a:pPr>
            <a:endParaRPr lang="nn-NO" sz="800" dirty="0"/>
          </a:p>
          <a:p>
            <a:pPr marL="171450" indent="-171450">
              <a:buFont typeface="Arial" panose="020B0604020202020204" pitchFamily="34" charset="0"/>
              <a:buChar char="•"/>
            </a:pPr>
            <a:r>
              <a:rPr lang="nn-NO" sz="800" dirty="0"/>
              <a:t>Fjernvarme vil bli tatt inn i totalentreprisen til HS Rise Bygg</a:t>
            </a:r>
          </a:p>
          <a:p>
            <a:endParaRPr lang="nn-NO" sz="800" dirty="0"/>
          </a:p>
          <a:p>
            <a:pPr marL="171450" indent="-171450">
              <a:buFont typeface="Arial" panose="020B0604020202020204" pitchFamily="34" charset="0"/>
              <a:buChar char="•"/>
            </a:pPr>
            <a:r>
              <a:rPr lang="nn-NO" sz="800" dirty="0"/>
              <a:t>I </a:t>
            </a:r>
            <a:r>
              <a:rPr lang="nn-NO" sz="800" dirty="0" err="1"/>
              <a:t>prosjekteringsfasen</a:t>
            </a:r>
            <a:r>
              <a:rPr lang="nn-NO" sz="800" dirty="0"/>
              <a:t> for ES13 vil vi sjå på kva vi kan få til av </a:t>
            </a:r>
            <a:r>
              <a:rPr lang="nn-NO" sz="800" dirty="0" err="1"/>
              <a:t>forebereding</a:t>
            </a:r>
            <a:r>
              <a:rPr lang="nn-NO" sz="800" dirty="0"/>
              <a:t> for eventuell </a:t>
            </a:r>
            <a:r>
              <a:rPr lang="nn-NO" sz="800" dirty="0" err="1"/>
              <a:t>tilknytning</a:t>
            </a:r>
            <a:r>
              <a:rPr lang="nn-NO" sz="800" dirty="0"/>
              <a:t> til nye </a:t>
            </a:r>
            <a:r>
              <a:rPr lang="nn-NO" sz="800" dirty="0" err="1"/>
              <a:t>boligenheter</a:t>
            </a:r>
            <a:r>
              <a:rPr lang="nn-NO" sz="800" dirty="0"/>
              <a:t> </a:t>
            </a:r>
            <a:r>
              <a:rPr lang="nn-NO" sz="800" dirty="0" err="1"/>
              <a:t>innenfor</a:t>
            </a:r>
            <a:r>
              <a:rPr lang="nn-NO" sz="800" dirty="0"/>
              <a:t> det budsjettet vi har.</a:t>
            </a:r>
          </a:p>
          <a:p>
            <a:endParaRPr lang="nn-NO" sz="800" dirty="0"/>
          </a:p>
          <a:p>
            <a:endParaRPr lang="nn-NO" sz="800" dirty="0"/>
          </a:p>
          <a:p>
            <a:endParaRPr lang="nn-NO" sz="800" dirty="0"/>
          </a:p>
        </p:txBody>
      </p:sp>
    </p:spTree>
    <p:extLst>
      <p:ext uri="{BB962C8B-B14F-4D97-AF65-F5344CB8AC3E}">
        <p14:creationId xmlns:p14="http://schemas.microsoft.com/office/powerpoint/2010/main" val="249216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tema">
  <a:themeElements>
    <a:clrScheme name="Ulstein_Fjernvarm">
      <a:dk1>
        <a:srgbClr val="252525"/>
      </a:dk1>
      <a:lt1>
        <a:sysClr val="window" lastClr="FFFFFF"/>
      </a:lt1>
      <a:dk2>
        <a:srgbClr val="252525"/>
      </a:dk2>
      <a:lt2>
        <a:srgbClr val="FFFFFF"/>
      </a:lt2>
      <a:accent1>
        <a:srgbClr val="B08638"/>
      </a:accent1>
      <a:accent2>
        <a:srgbClr val="0B5763"/>
      </a:accent2>
      <a:accent3>
        <a:srgbClr val="118CB6"/>
      </a:accent3>
      <a:accent4>
        <a:srgbClr val="D6C192"/>
      </a:accent4>
      <a:accent5>
        <a:srgbClr val="6DA6AD"/>
      </a:accent5>
      <a:accent6>
        <a:srgbClr val="6EC4DA"/>
      </a:accent6>
      <a:hlink>
        <a:srgbClr val="118CB6"/>
      </a:hlink>
      <a:folHlink>
        <a:srgbClr val="B08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10581</TotalTime>
  <Words>1153</Words>
  <Application>Microsoft Office PowerPoint</Application>
  <PresentationFormat>Skjermfremvisning (16:9)</PresentationFormat>
  <Paragraphs>172</Paragraphs>
  <Slides>16</Slides>
  <Notes>15</Notes>
  <HiddenSlides>8</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16</vt:i4>
      </vt:variant>
    </vt:vector>
  </HeadingPairs>
  <TitlesOfParts>
    <vt:vector size="21" baseType="lpstr">
      <vt:lpstr>Arial</vt:lpstr>
      <vt:lpstr>Calibri</vt:lpstr>
      <vt:lpstr>Georgia</vt:lpstr>
      <vt:lpstr>Myriad Pro</vt:lpstr>
      <vt:lpstr>Office-tema</vt:lpstr>
      <vt:lpstr>PowerPoint-presentasjon</vt:lpstr>
      <vt:lpstr>Innhald</vt:lpstr>
      <vt:lpstr>Alvehaugen</vt:lpstr>
      <vt:lpstr>Alvehaugen</vt:lpstr>
      <vt:lpstr>Alvehaugen - Budsjett</vt:lpstr>
      <vt:lpstr>Alvehaugen</vt:lpstr>
      <vt:lpstr>Orienteringssaker</vt:lpstr>
      <vt:lpstr>Repetisjon - tilleggsinfo</vt:lpstr>
      <vt:lpstr>Brannstasjonen</vt:lpstr>
      <vt:lpstr>Brannstasjonen - Budsjett</vt:lpstr>
      <vt:lpstr>Ulsteivik Barneskule</vt:lpstr>
      <vt:lpstr>Ulsteivik Barneskule - Budsjett</vt:lpstr>
      <vt:lpstr>Forretningsmodell og Eigarstrategi</vt:lpstr>
      <vt:lpstr>Forretningsmodell og Eigarstrategi</vt:lpstr>
      <vt:lpstr>Energisentraler</vt:lpstr>
      <vt:lpstr>PowerPoint-presentasjon</vt:lpstr>
    </vt:vector>
  </TitlesOfParts>
  <Company>Osberget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Magne Grimstad</dc:creator>
  <cp:lastModifiedBy>Kari Marie Øvrebøe</cp:lastModifiedBy>
  <cp:revision>409</cp:revision>
  <cp:lastPrinted>2020-11-23T14:53:16Z</cp:lastPrinted>
  <dcterms:created xsi:type="dcterms:W3CDTF">2015-11-09T19:26:43Z</dcterms:created>
  <dcterms:modified xsi:type="dcterms:W3CDTF">2021-01-13T16:37:17Z</dcterms:modified>
</cp:coreProperties>
</file>